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48" r:id="rId1"/>
    <p:sldMasterId id="2147484131" r:id="rId2"/>
  </p:sldMasterIdLst>
  <p:notesMasterIdLst>
    <p:notesMasterId r:id="rId31"/>
  </p:notesMasterIdLst>
  <p:handoutMasterIdLst>
    <p:handoutMasterId r:id="rId32"/>
  </p:handoutMasterIdLst>
  <p:sldIdLst>
    <p:sldId id="356" r:id="rId3"/>
    <p:sldId id="357" r:id="rId4"/>
    <p:sldId id="358" r:id="rId5"/>
    <p:sldId id="360" r:id="rId6"/>
    <p:sldId id="361" r:id="rId7"/>
    <p:sldId id="362" r:id="rId8"/>
    <p:sldId id="359" r:id="rId9"/>
    <p:sldId id="377" r:id="rId10"/>
    <p:sldId id="363" r:id="rId11"/>
    <p:sldId id="384" r:id="rId12"/>
    <p:sldId id="372" r:id="rId13"/>
    <p:sldId id="381" r:id="rId14"/>
    <p:sldId id="365" r:id="rId15"/>
    <p:sldId id="367" r:id="rId16"/>
    <p:sldId id="382" r:id="rId17"/>
    <p:sldId id="364" r:id="rId18"/>
    <p:sldId id="374" r:id="rId19"/>
    <p:sldId id="383" r:id="rId20"/>
    <p:sldId id="380" r:id="rId21"/>
    <p:sldId id="366" r:id="rId22"/>
    <p:sldId id="371" r:id="rId23"/>
    <p:sldId id="370" r:id="rId24"/>
    <p:sldId id="373" r:id="rId25"/>
    <p:sldId id="368" r:id="rId26"/>
    <p:sldId id="378" r:id="rId27"/>
    <p:sldId id="375" r:id="rId28"/>
    <p:sldId id="376" r:id="rId29"/>
    <p:sldId id="37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D6FBB0"/>
    <a:srgbClr val="05063D"/>
    <a:srgbClr val="000002"/>
    <a:srgbClr val="101846"/>
    <a:srgbClr val="000243"/>
    <a:srgbClr val="DFFF44"/>
    <a:srgbClr val="101B46"/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3787" autoAdjust="0"/>
  </p:normalViewPr>
  <p:slideViewPr>
    <p:cSldViewPr>
      <p:cViewPr varScale="1">
        <p:scale>
          <a:sx n="138" d="100"/>
          <a:sy n="138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b="0" dirty="0"/>
              <a:t>FPGA Logic Resources</a:t>
            </a:r>
          </a:p>
        </c:rich>
      </c:tx>
      <c:layout>
        <c:manualLayout>
          <c:xMode val="edge"/>
          <c:yMode val="edge"/>
          <c:x val="0.198713711922373"/>
          <c:y val="0.0144927536231884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FPGA Logic Resources</c:v>
                </c:pt>
              </c:strCache>
            </c:strRef>
          </c:tx>
          <c:explosion val="25"/>
          <c:dPt>
            <c:idx val="4"/>
            <c:explosion val="33"/>
          </c:dPt>
          <c:cat>
            <c:strRef>
              <c:f>Sheet1!$A$2:$A$6</c:f>
              <c:strCache>
                <c:ptCount val="5"/>
                <c:pt idx="0">
                  <c:v>Filter</c:v>
                </c:pt>
                <c:pt idx="1">
                  <c:v>Sym Recovery</c:v>
                </c:pt>
                <c:pt idx="2">
                  <c:v>I/Q Correction</c:v>
                </c:pt>
                <c:pt idx="3">
                  <c:v>EVM</c:v>
                </c:pt>
                <c:pt idx="4">
                  <c:v>Unused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1049.0</c:v>
                </c:pt>
                <c:pt idx="1">
                  <c:v>5181.0</c:v>
                </c:pt>
                <c:pt idx="2">
                  <c:v>1500.0</c:v>
                </c:pt>
                <c:pt idx="3">
                  <c:v>2520.0</c:v>
                </c:pt>
                <c:pt idx="4">
                  <c:v>14374.0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ED5B3-C5D3-5A4B-81E5-E8F23977D9D5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3BDDBD-4CB5-FE4B-BA9D-435C05347A83}">
      <dgm:prSet custT="1"/>
      <dgm:spPr/>
      <dgm:t>
        <a:bodyPr/>
        <a:lstStyle/>
        <a:p>
          <a:pPr rtl="0"/>
          <a:r>
            <a:rPr lang="en-US" sz="2000" b="1" u="sng" dirty="0" smtClean="0"/>
            <a:t>RF/Analog Effects</a:t>
          </a:r>
          <a:endParaRPr lang="en-US" sz="2000" b="1" dirty="0"/>
        </a:p>
      </dgm:t>
    </dgm:pt>
    <dgm:pt modelId="{8B33328B-C8C8-034E-931E-D91A4EB5A855}" type="parTrans" cxnId="{B51005A6-7FCB-734C-8B70-F12BE374CAAF}">
      <dgm:prSet/>
      <dgm:spPr/>
      <dgm:t>
        <a:bodyPr/>
        <a:lstStyle/>
        <a:p>
          <a:endParaRPr lang="en-US" dirty="0"/>
        </a:p>
      </dgm:t>
    </dgm:pt>
    <dgm:pt modelId="{61DFA9C3-2130-254A-A73C-A73999204440}" type="sibTrans" cxnId="{B51005A6-7FCB-734C-8B70-F12BE374CAAF}">
      <dgm:prSet/>
      <dgm:spPr/>
      <dgm:t>
        <a:bodyPr/>
        <a:lstStyle/>
        <a:p>
          <a:endParaRPr lang="en-US"/>
        </a:p>
      </dgm:t>
    </dgm:pt>
    <dgm:pt modelId="{19738884-6698-EC4F-BBF2-F370681A3868}">
      <dgm:prSet custT="1"/>
      <dgm:spPr/>
      <dgm:t>
        <a:bodyPr/>
        <a:lstStyle/>
        <a:p>
          <a:pPr rtl="0"/>
          <a:r>
            <a:rPr lang="en-US" sz="2000" b="1" u="sng" dirty="0" smtClean="0"/>
            <a:t>Digital Effects</a:t>
          </a:r>
        </a:p>
      </dgm:t>
    </dgm:pt>
    <dgm:pt modelId="{532B7DBF-5A25-0C41-9089-A3ED725E62BA}" type="parTrans" cxnId="{13F3B3E0-C2F2-BC4E-B1DB-BE9FC7FD79A5}">
      <dgm:prSet/>
      <dgm:spPr/>
      <dgm:t>
        <a:bodyPr/>
        <a:lstStyle/>
        <a:p>
          <a:endParaRPr lang="en-US" dirty="0"/>
        </a:p>
      </dgm:t>
    </dgm:pt>
    <dgm:pt modelId="{D0119CF8-A8E0-7C4C-918E-F78741DF8DAA}" type="sibTrans" cxnId="{13F3B3E0-C2F2-BC4E-B1DB-BE9FC7FD79A5}">
      <dgm:prSet/>
      <dgm:spPr/>
      <dgm:t>
        <a:bodyPr/>
        <a:lstStyle/>
        <a:p>
          <a:endParaRPr lang="en-US"/>
        </a:p>
      </dgm:t>
    </dgm:pt>
    <dgm:pt modelId="{B551B95A-36DC-4B41-B119-774C1D14E3B2}">
      <dgm:prSet custT="1"/>
      <dgm:spPr/>
      <dgm:t>
        <a:bodyPr/>
        <a:lstStyle/>
        <a:p>
          <a:pPr rtl="0"/>
          <a:r>
            <a:rPr lang="en-US" sz="1800" u="none" dirty="0" smtClean="0"/>
            <a:t>Amplifier/Mixer Nonlinearity</a:t>
          </a:r>
          <a:endParaRPr lang="en-US" sz="1800" u="none" dirty="0"/>
        </a:p>
      </dgm:t>
    </dgm:pt>
    <dgm:pt modelId="{9715A6CF-F23D-D641-8A1A-453B70513802}" type="parTrans" cxnId="{AF20E36C-3C1B-634F-97F3-3C510532776D}">
      <dgm:prSet/>
      <dgm:spPr/>
      <dgm:t>
        <a:bodyPr/>
        <a:lstStyle/>
        <a:p>
          <a:endParaRPr lang="en-US"/>
        </a:p>
      </dgm:t>
    </dgm:pt>
    <dgm:pt modelId="{9F9C11A6-107E-AD42-9F3D-AF1679D4D071}" type="sibTrans" cxnId="{AF20E36C-3C1B-634F-97F3-3C510532776D}">
      <dgm:prSet/>
      <dgm:spPr/>
      <dgm:t>
        <a:bodyPr/>
        <a:lstStyle/>
        <a:p>
          <a:endParaRPr lang="en-US"/>
        </a:p>
      </dgm:t>
    </dgm:pt>
    <dgm:pt modelId="{BAC8092F-337A-8547-BAC5-E02898872212}">
      <dgm:prSet custT="1"/>
      <dgm:spPr/>
      <dgm:t>
        <a:bodyPr/>
        <a:lstStyle/>
        <a:p>
          <a:pPr rtl="0"/>
          <a:r>
            <a:rPr lang="en-US" sz="1800" u="none" dirty="0" smtClean="0"/>
            <a:t>LO leakage</a:t>
          </a:r>
          <a:endParaRPr lang="en-US" sz="1800" u="none" dirty="0"/>
        </a:p>
      </dgm:t>
    </dgm:pt>
    <dgm:pt modelId="{FF400783-5A4B-394E-93F6-EC9B05EAF31D}" type="parTrans" cxnId="{F685B67D-73AD-CD4D-A047-BD5AC384B483}">
      <dgm:prSet/>
      <dgm:spPr/>
      <dgm:t>
        <a:bodyPr/>
        <a:lstStyle/>
        <a:p>
          <a:endParaRPr lang="en-US"/>
        </a:p>
      </dgm:t>
    </dgm:pt>
    <dgm:pt modelId="{BFDB99DA-ABC2-3847-8C16-A5B024FD1E1E}" type="sibTrans" cxnId="{F685B67D-73AD-CD4D-A047-BD5AC384B483}">
      <dgm:prSet/>
      <dgm:spPr/>
      <dgm:t>
        <a:bodyPr/>
        <a:lstStyle/>
        <a:p>
          <a:endParaRPr lang="en-US"/>
        </a:p>
      </dgm:t>
    </dgm:pt>
    <dgm:pt modelId="{F30A7907-0150-3149-B8DD-50AFB865EF7C}">
      <dgm:prSet custT="1"/>
      <dgm:spPr/>
      <dgm:t>
        <a:bodyPr/>
        <a:lstStyle/>
        <a:p>
          <a:pPr rtl="0"/>
          <a:r>
            <a:rPr lang="en-US" sz="1800" u="none" dirty="0" smtClean="0"/>
            <a:t>Sinc Rolloff (DAC)</a:t>
          </a:r>
          <a:endParaRPr lang="en-US" sz="1800" u="none" dirty="0"/>
        </a:p>
      </dgm:t>
    </dgm:pt>
    <dgm:pt modelId="{F35D66E6-237A-9140-9CEE-DF310CD6561A}" type="parTrans" cxnId="{D4EBB88E-928C-974F-B681-81C95474E328}">
      <dgm:prSet/>
      <dgm:spPr/>
      <dgm:t>
        <a:bodyPr/>
        <a:lstStyle/>
        <a:p>
          <a:endParaRPr lang="en-US"/>
        </a:p>
      </dgm:t>
    </dgm:pt>
    <dgm:pt modelId="{8357B66E-CB86-A141-941D-E0BC9A0B3656}" type="sibTrans" cxnId="{D4EBB88E-928C-974F-B681-81C95474E328}">
      <dgm:prSet/>
      <dgm:spPr/>
      <dgm:t>
        <a:bodyPr/>
        <a:lstStyle/>
        <a:p>
          <a:endParaRPr lang="en-US"/>
        </a:p>
      </dgm:t>
    </dgm:pt>
    <dgm:pt modelId="{99ADE5D0-1890-D34F-B4BD-5CDE3E7FE991}">
      <dgm:prSet custT="1"/>
      <dgm:spPr/>
      <dgm:t>
        <a:bodyPr/>
        <a:lstStyle/>
        <a:p>
          <a:pPr rtl="0"/>
          <a:r>
            <a:rPr lang="en-US" sz="2000" b="1" u="sng" dirty="0" smtClean="0"/>
            <a:t>Channel Effects</a:t>
          </a:r>
          <a:endParaRPr lang="en-US" sz="2000" dirty="0"/>
        </a:p>
      </dgm:t>
    </dgm:pt>
    <dgm:pt modelId="{0E03DE39-9A80-9C41-B31C-959437CE64BB}" type="parTrans" cxnId="{2989852F-05BB-9048-91EC-C23311C6F698}">
      <dgm:prSet/>
      <dgm:spPr/>
      <dgm:t>
        <a:bodyPr/>
        <a:lstStyle/>
        <a:p>
          <a:endParaRPr lang="en-US" dirty="0"/>
        </a:p>
      </dgm:t>
    </dgm:pt>
    <dgm:pt modelId="{6BAEE782-D678-0E40-9D2E-BF874247EFC2}" type="sibTrans" cxnId="{2989852F-05BB-9048-91EC-C23311C6F698}">
      <dgm:prSet/>
      <dgm:spPr/>
      <dgm:t>
        <a:bodyPr/>
        <a:lstStyle/>
        <a:p>
          <a:endParaRPr lang="en-US"/>
        </a:p>
      </dgm:t>
    </dgm:pt>
    <dgm:pt modelId="{D1980DCF-43AA-8A44-B621-3083A29FBE5E}">
      <dgm:prSet custT="1"/>
      <dgm:spPr/>
      <dgm:t>
        <a:bodyPr/>
        <a:lstStyle/>
        <a:p>
          <a:pPr rtl="0"/>
          <a:r>
            <a:rPr lang="en-US" sz="1800" dirty="0" smtClean="0"/>
            <a:t>Channel Interference</a:t>
          </a:r>
          <a:endParaRPr lang="en-US" sz="1800" dirty="0"/>
        </a:p>
      </dgm:t>
    </dgm:pt>
    <dgm:pt modelId="{45B6FCFD-08A0-6D40-B070-4079CBBFB7C6}" type="parTrans" cxnId="{C8A0632B-7695-D74B-8419-AC2198112A1E}">
      <dgm:prSet/>
      <dgm:spPr/>
      <dgm:t>
        <a:bodyPr/>
        <a:lstStyle/>
        <a:p>
          <a:endParaRPr lang="en-US"/>
        </a:p>
      </dgm:t>
    </dgm:pt>
    <dgm:pt modelId="{DDC748D4-B031-A142-9A7A-9BA908ED2F1A}" type="sibTrans" cxnId="{C8A0632B-7695-D74B-8419-AC2198112A1E}">
      <dgm:prSet/>
      <dgm:spPr/>
      <dgm:t>
        <a:bodyPr/>
        <a:lstStyle/>
        <a:p>
          <a:endParaRPr lang="en-US"/>
        </a:p>
      </dgm:t>
    </dgm:pt>
    <dgm:pt modelId="{96D5A9FD-5C48-E149-B8FD-7A42DD75A9D4}">
      <dgm:prSet custT="1"/>
      <dgm:spPr/>
      <dgm:t>
        <a:bodyPr/>
        <a:lstStyle/>
        <a:p>
          <a:pPr rtl="0"/>
          <a:r>
            <a:rPr lang="en-US" sz="1800" b="0" dirty="0" smtClean="0"/>
            <a:t>White Noise</a:t>
          </a:r>
          <a:endParaRPr lang="en-US" sz="1800" b="0" dirty="0"/>
        </a:p>
      </dgm:t>
    </dgm:pt>
    <dgm:pt modelId="{219E140B-63AF-AB4F-80ED-CD0A17F068D3}" type="parTrans" cxnId="{61255F0F-E043-4849-8ACF-82B80B563EE3}">
      <dgm:prSet/>
      <dgm:spPr/>
      <dgm:t>
        <a:bodyPr/>
        <a:lstStyle/>
        <a:p>
          <a:endParaRPr lang="en-US"/>
        </a:p>
      </dgm:t>
    </dgm:pt>
    <dgm:pt modelId="{85EE2E69-F8D7-EF48-B733-DB041C42C880}" type="sibTrans" cxnId="{61255F0F-E043-4849-8ACF-82B80B563EE3}">
      <dgm:prSet/>
      <dgm:spPr/>
      <dgm:t>
        <a:bodyPr/>
        <a:lstStyle/>
        <a:p>
          <a:endParaRPr lang="en-US"/>
        </a:p>
      </dgm:t>
    </dgm:pt>
    <dgm:pt modelId="{2A413B22-A1BE-0E48-944B-652ACB8163E8}">
      <dgm:prSet custT="1"/>
      <dgm:spPr/>
      <dgm:t>
        <a:bodyPr/>
        <a:lstStyle/>
        <a:p>
          <a:pPr rtl="0"/>
          <a:r>
            <a:rPr lang="en-US" sz="1800" u="none" dirty="0" smtClean="0"/>
            <a:t>Quadrature Phase Offset</a:t>
          </a:r>
          <a:endParaRPr lang="en-US" sz="1800" b="0" u="none" dirty="0"/>
        </a:p>
      </dgm:t>
    </dgm:pt>
    <dgm:pt modelId="{D4E8A567-E014-A448-8AD2-6E2A5AD45718}" type="sibTrans" cxnId="{DC644D68-649D-664A-A50B-7D79DFB4A3A7}">
      <dgm:prSet/>
      <dgm:spPr/>
      <dgm:t>
        <a:bodyPr/>
        <a:lstStyle/>
        <a:p>
          <a:endParaRPr lang="en-US"/>
        </a:p>
      </dgm:t>
    </dgm:pt>
    <dgm:pt modelId="{6F84F237-D4FC-554F-B186-8EFDFDC04B9D}" type="parTrans" cxnId="{DC644D68-649D-664A-A50B-7D79DFB4A3A7}">
      <dgm:prSet/>
      <dgm:spPr/>
      <dgm:t>
        <a:bodyPr/>
        <a:lstStyle/>
        <a:p>
          <a:endParaRPr lang="en-US"/>
        </a:p>
      </dgm:t>
    </dgm:pt>
    <dgm:pt modelId="{BDC293FD-AB8D-D14E-898C-ECAA65A831E9}">
      <dgm:prSet custT="1"/>
      <dgm:spPr/>
      <dgm:t>
        <a:bodyPr/>
        <a:lstStyle/>
        <a:p>
          <a:pPr rtl="0"/>
          <a:r>
            <a:rPr lang="en-US" sz="2000" b="1" dirty="0" smtClean="0"/>
            <a:t>EVM</a:t>
          </a:r>
        </a:p>
        <a:p>
          <a:pPr rtl="0"/>
          <a:r>
            <a:rPr lang="en-US" sz="2000" b="1" dirty="0" smtClean="0"/>
            <a:t>Measurement</a:t>
          </a:r>
        </a:p>
      </dgm:t>
    </dgm:pt>
    <dgm:pt modelId="{45D75B5E-B519-2D46-9013-9345A8D461A3}" type="sibTrans" cxnId="{65F796D5-F1AF-1A4B-A794-D7E7572890FA}">
      <dgm:prSet/>
      <dgm:spPr/>
      <dgm:t>
        <a:bodyPr/>
        <a:lstStyle/>
        <a:p>
          <a:endParaRPr lang="en-US"/>
        </a:p>
      </dgm:t>
    </dgm:pt>
    <dgm:pt modelId="{AE2D449B-27F1-A640-805C-9A70903A2C43}" type="parTrans" cxnId="{65F796D5-F1AF-1A4B-A794-D7E7572890FA}">
      <dgm:prSet/>
      <dgm:spPr/>
      <dgm:t>
        <a:bodyPr/>
        <a:lstStyle/>
        <a:p>
          <a:endParaRPr lang="en-US"/>
        </a:p>
      </dgm:t>
    </dgm:pt>
    <dgm:pt modelId="{B225D25D-000F-A047-91D3-1AFAD42C8FAD}">
      <dgm:prSet custT="1"/>
      <dgm:spPr/>
      <dgm:t>
        <a:bodyPr/>
        <a:lstStyle/>
        <a:p>
          <a:pPr rtl="0"/>
          <a:r>
            <a:rPr lang="en-US" sz="1800" b="0" u="none" dirty="0" smtClean="0"/>
            <a:t>Quantization Noise (ADC)</a:t>
          </a:r>
          <a:endParaRPr lang="en-US" sz="1800" b="0" u="none" dirty="0"/>
        </a:p>
      </dgm:t>
    </dgm:pt>
    <dgm:pt modelId="{ECC44AE5-BEE4-5048-9228-2D23866A54B4}" type="parTrans" cxnId="{C870D77F-BFE7-3540-9909-DEAE5CB9197A}">
      <dgm:prSet/>
      <dgm:spPr/>
      <dgm:t>
        <a:bodyPr/>
        <a:lstStyle/>
        <a:p>
          <a:endParaRPr lang="en-US"/>
        </a:p>
      </dgm:t>
    </dgm:pt>
    <dgm:pt modelId="{F6A79B64-3E2C-984C-A6A9-8ADB7A0D4C55}" type="sibTrans" cxnId="{C870D77F-BFE7-3540-9909-DEAE5CB9197A}">
      <dgm:prSet/>
      <dgm:spPr/>
      <dgm:t>
        <a:bodyPr/>
        <a:lstStyle/>
        <a:p>
          <a:endParaRPr lang="en-US"/>
        </a:p>
      </dgm:t>
    </dgm:pt>
    <dgm:pt modelId="{F07B0F28-976A-6243-B4D1-7172DEDE8FE3}">
      <dgm:prSet custT="1"/>
      <dgm:spPr/>
      <dgm:t>
        <a:bodyPr/>
        <a:lstStyle/>
        <a:p>
          <a:pPr rtl="0"/>
          <a:r>
            <a:rPr lang="en-US" sz="1800" u="none" dirty="0" smtClean="0"/>
            <a:t>IQ Gain Imbalance</a:t>
          </a:r>
          <a:endParaRPr lang="en-US" sz="1800" b="0" u="none" dirty="0"/>
        </a:p>
      </dgm:t>
    </dgm:pt>
    <dgm:pt modelId="{61A6A22C-39EE-5847-A29C-382EC6EA1BEC}" type="parTrans" cxnId="{0401D09C-4E46-0D49-9100-D528E2D1849D}">
      <dgm:prSet/>
      <dgm:spPr/>
      <dgm:t>
        <a:bodyPr/>
        <a:lstStyle/>
        <a:p>
          <a:endParaRPr lang="en-US"/>
        </a:p>
      </dgm:t>
    </dgm:pt>
    <dgm:pt modelId="{79178BCD-22F4-8149-BD8E-FB63B59A327D}" type="sibTrans" cxnId="{0401D09C-4E46-0D49-9100-D528E2D1849D}">
      <dgm:prSet/>
      <dgm:spPr/>
      <dgm:t>
        <a:bodyPr/>
        <a:lstStyle/>
        <a:p>
          <a:endParaRPr lang="en-US"/>
        </a:p>
      </dgm:t>
    </dgm:pt>
    <dgm:pt modelId="{CA349E84-AC4D-0847-B146-D94040A6EA7F}">
      <dgm:prSet custT="1"/>
      <dgm:spPr/>
      <dgm:t>
        <a:bodyPr/>
        <a:lstStyle/>
        <a:p>
          <a:pPr rtl="0"/>
          <a:r>
            <a:rPr lang="en-US" sz="1800" b="0" u="none" dirty="0" smtClean="0"/>
            <a:t>Carrier Frequency Offset</a:t>
          </a:r>
          <a:endParaRPr lang="en-US" sz="1800" b="0" u="none" dirty="0"/>
        </a:p>
      </dgm:t>
    </dgm:pt>
    <dgm:pt modelId="{70932C13-AC01-694D-A7FE-C900ABE0438A}" type="parTrans" cxnId="{FF205973-58A4-924F-9D2D-0C0798920F49}">
      <dgm:prSet/>
      <dgm:spPr/>
      <dgm:t>
        <a:bodyPr/>
        <a:lstStyle/>
        <a:p>
          <a:endParaRPr lang="en-US"/>
        </a:p>
      </dgm:t>
    </dgm:pt>
    <dgm:pt modelId="{897D03DD-E95B-1B4E-8F5C-75DD09797347}" type="sibTrans" cxnId="{FF205973-58A4-924F-9D2D-0C0798920F49}">
      <dgm:prSet/>
      <dgm:spPr/>
      <dgm:t>
        <a:bodyPr/>
        <a:lstStyle/>
        <a:p>
          <a:endParaRPr lang="en-US"/>
        </a:p>
      </dgm:t>
    </dgm:pt>
    <dgm:pt modelId="{076A875C-9F99-6E4A-9E71-59E22D91BC25}" type="pres">
      <dgm:prSet presAssocID="{56DED5B3-C5D3-5A4B-81E5-E8F23977D9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57885-7D6F-EB4C-BE5A-E28F9BADC12D}" type="pres">
      <dgm:prSet presAssocID="{BDC293FD-AB8D-D14E-898C-ECAA65A831E9}" presName="centerShape" presStyleLbl="node0" presStyleIdx="0" presStyleCnt="1" custScaleX="96163" custScaleY="73997" custLinFactNeighborX="769" custLinFactNeighborY="-83"/>
      <dgm:spPr/>
      <dgm:t>
        <a:bodyPr/>
        <a:lstStyle/>
        <a:p>
          <a:endParaRPr lang="en-US"/>
        </a:p>
      </dgm:t>
    </dgm:pt>
    <dgm:pt modelId="{A405098C-0E96-A442-8322-5C438CA66A3F}" type="pres">
      <dgm:prSet presAssocID="{8B33328B-C8C8-034E-931E-D91A4EB5A85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B6AAB5F-7A82-D041-AF2B-BB6478F55B76}" type="pres">
      <dgm:prSet presAssocID="{6F3BDDBD-4CB5-FE4B-BA9D-435C05347A83}" presName="node" presStyleLbl="node1" presStyleIdx="0" presStyleCnt="3" custScaleX="118485" custScaleY="112555" custRadScaleRad="106201" custRadScaleInc="5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22059-EECA-964C-B611-C8925F61890B}" type="pres">
      <dgm:prSet presAssocID="{0E03DE39-9A80-9C41-B31C-959437CE64B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FD971D4-726B-624E-BC16-23E7CB049F7E}" type="pres">
      <dgm:prSet presAssocID="{99ADE5D0-1890-D34F-B4BD-5CDE3E7FE991}" presName="node" presStyleLbl="node1" presStyleIdx="1" presStyleCnt="3" custScaleY="76108" custRadScaleRad="86514" custRadScaleInc="1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A5C5D-9DE3-E54B-8611-E5F5983C1340}" type="pres">
      <dgm:prSet presAssocID="{532B7DBF-5A25-0C41-9089-A3ED725E62BA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E7DE528-50F1-0640-8379-A3D531C745E6}" type="pres">
      <dgm:prSet presAssocID="{19738884-6698-EC4F-BBF2-F370681A3868}" presName="node" presStyleLbl="node1" presStyleIdx="2" presStyleCnt="3" custScaleX="110752" custScaleY="102171" custRadScaleRad="106211" custRadScaleInc="-5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1F88D-738C-F445-A0AE-2FE79E96F45C}" type="presOf" srcId="{D1980DCF-43AA-8A44-B621-3083A29FBE5E}" destId="{1FD971D4-726B-624E-BC16-23E7CB049F7E}" srcOrd="0" destOrd="1" presId="urn:microsoft.com/office/officeart/2005/8/layout/radial4"/>
    <dgm:cxn modelId="{FF205973-58A4-924F-9D2D-0C0798920F49}" srcId="{6F3BDDBD-4CB5-FE4B-BA9D-435C05347A83}" destId="{CA349E84-AC4D-0847-B146-D94040A6EA7F}" srcOrd="1" destOrd="0" parTransId="{70932C13-AC01-694D-A7FE-C900ABE0438A}" sibTransId="{897D03DD-E95B-1B4E-8F5C-75DD09797347}"/>
    <dgm:cxn modelId="{DC644D68-649D-664A-A50B-7D79DFB4A3A7}" srcId="{19738884-6698-EC4F-BBF2-F370681A3868}" destId="{2A413B22-A1BE-0E48-944B-652ACB8163E8}" srcOrd="1" destOrd="0" parTransId="{6F84F237-D4FC-554F-B186-8EFDFDC04B9D}" sibTransId="{D4E8A567-E014-A448-8AD2-6E2A5AD45718}"/>
    <dgm:cxn modelId="{13F3B3E0-C2F2-BC4E-B1DB-BE9FC7FD79A5}" srcId="{BDC293FD-AB8D-D14E-898C-ECAA65A831E9}" destId="{19738884-6698-EC4F-BBF2-F370681A3868}" srcOrd="2" destOrd="0" parTransId="{532B7DBF-5A25-0C41-9089-A3ED725E62BA}" sibTransId="{D0119CF8-A8E0-7C4C-918E-F78741DF8DAA}"/>
    <dgm:cxn modelId="{D4EBB88E-928C-974F-B681-81C95474E328}" srcId="{6F3BDDBD-4CB5-FE4B-BA9D-435C05347A83}" destId="{F30A7907-0150-3149-B8DD-50AFB865EF7C}" srcOrd="3" destOrd="0" parTransId="{F35D66E6-237A-9140-9CEE-DF310CD6561A}" sibTransId="{8357B66E-CB86-A141-941D-E0BC9A0B3656}"/>
    <dgm:cxn modelId="{3F25206B-E193-4248-864F-DC131737EF8D}" type="presOf" srcId="{BDC293FD-AB8D-D14E-898C-ECAA65A831E9}" destId="{4E457885-7D6F-EB4C-BE5A-E28F9BADC12D}" srcOrd="0" destOrd="0" presId="urn:microsoft.com/office/officeart/2005/8/layout/radial4"/>
    <dgm:cxn modelId="{5138E159-A57E-EA48-A710-F9E50EA1B0F6}" type="presOf" srcId="{8B33328B-C8C8-034E-931E-D91A4EB5A855}" destId="{A405098C-0E96-A442-8322-5C438CA66A3F}" srcOrd="0" destOrd="0" presId="urn:microsoft.com/office/officeart/2005/8/layout/radial4"/>
    <dgm:cxn modelId="{A8D259EE-3375-A440-999C-04C9252E340B}" type="presOf" srcId="{6F3BDDBD-4CB5-FE4B-BA9D-435C05347A83}" destId="{CB6AAB5F-7A82-D041-AF2B-BB6478F55B76}" srcOrd="0" destOrd="0" presId="urn:microsoft.com/office/officeart/2005/8/layout/radial4"/>
    <dgm:cxn modelId="{7A33E8C2-B73F-0942-8B84-2C6F39788ABC}" type="presOf" srcId="{19738884-6698-EC4F-BBF2-F370681A3868}" destId="{4E7DE528-50F1-0640-8379-A3D531C745E6}" srcOrd="0" destOrd="0" presId="urn:microsoft.com/office/officeart/2005/8/layout/radial4"/>
    <dgm:cxn modelId="{AF20E36C-3C1B-634F-97F3-3C510532776D}" srcId="{6F3BDDBD-4CB5-FE4B-BA9D-435C05347A83}" destId="{B551B95A-36DC-4B41-B119-774C1D14E3B2}" srcOrd="0" destOrd="0" parTransId="{9715A6CF-F23D-D641-8A1A-453B70513802}" sibTransId="{9F9C11A6-107E-AD42-9F3D-AF1679D4D071}"/>
    <dgm:cxn modelId="{865E4F18-4A47-5545-A0FE-AE430125314C}" type="presOf" srcId="{F30A7907-0150-3149-B8DD-50AFB865EF7C}" destId="{CB6AAB5F-7A82-D041-AF2B-BB6478F55B76}" srcOrd="0" destOrd="4" presId="urn:microsoft.com/office/officeart/2005/8/layout/radial4"/>
    <dgm:cxn modelId="{C63D72BC-3FA6-2F43-8EB8-B0365CF2B975}" type="presOf" srcId="{96D5A9FD-5C48-E149-B8FD-7A42DD75A9D4}" destId="{1FD971D4-726B-624E-BC16-23E7CB049F7E}" srcOrd="0" destOrd="2" presId="urn:microsoft.com/office/officeart/2005/8/layout/radial4"/>
    <dgm:cxn modelId="{F1BA4A1C-5EBA-A145-AF17-F8451575E4F6}" type="presOf" srcId="{F07B0F28-976A-6243-B4D1-7172DEDE8FE3}" destId="{4E7DE528-50F1-0640-8379-A3D531C745E6}" srcOrd="0" destOrd="3" presId="urn:microsoft.com/office/officeart/2005/8/layout/radial4"/>
    <dgm:cxn modelId="{861B9F91-5F42-194E-AAB3-D921F15A0118}" type="presOf" srcId="{0E03DE39-9A80-9C41-B31C-959437CE64BB}" destId="{21A22059-EECA-964C-B611-C8925F61890B}" srcOrd="0" destOrd="0" presId="urn:microsoft.com/office/officeart/2005/8/layout/radial4"/>
    <dgm:cxn modelId="{C8A0632B-7695-D74B-8419-AC2198112A1E}" srcId="{99ADE5D0-1890-D34F-B4BD-5CDE3E7FE991}" destId="{D1980DCF-43AA-8A44-B621-3083A29FBE5E}" srcOrd="0" destOrd="0" parTransId="{45B6FCFD-08A0-6D40-B070-4079CBBFB7C6}" sibTransId="{DDC748D4-B031-A142-9A7A-9BA908ED2F1A}"/>
    <dgm:cxn modelId="{0401D09C-4E46-0D49-9100-D528E2D1849D}" srcId="{19738884-6698-EC4F-BBF2-F370681A3868}" destId="{F07B0F28-976A-6243-B4D1-7172DEDE8FE3}" srcOrd="2" destOrd="0" parTransId="{61A6A22C-39EE-5847-A29C-382EC6EA1BEC}" sibTransId="{79178BCD-22F4-8149-BD8E-FB63B59A327D}"/>
    <dgm:cxn modelId="{4E976396-F063-7042-A39F-212725D3990A}" type="presOf" srcId="{B551B95A-36DC-4B41-B119-774C1D14E3B2}" destId="{CB6AAB5F-7A82-D041-AF2B-BB6478F55B76}" srcOrd="0" destOrd="1" presId="urn:microsoft.com/office/officeart/2005/8/layout/radial4"/>
    <dgm:cxn modelId="{DD1943CE-3597-DD45-B2AE-8C2D59CFEAE4}" type="presOf" srcId="{99ADE5D0-1890-D34F-B4BD-5CDE3E7FE991}" destId="{1FD971D4-726B-624E-BC16-23E7CB049F7E}" srcOrd="0" destOrd="0" presId="urn:microsoft.com/office/officeart/2005/8/layout/radial4"/>
    <dgm:cxn modelId="{65F796D5-F1AF-1A4B-A794-D7E7572890FA}" srcId="{56DED5B3-C5D3-5A4B-81E5-E8F23977D9D5}" destId="{BDC293FD-AB8D-D14E-898C-ECAA65A831E9}" srcOrd="0" destOrd="0" parTransId="{AE2D449B-27F1-A640-805C-9A70903A2C43}" sibTransId="{45D75B5E-B519-2D46-9013-9345A8D461A3}"/>
    <dgm:cxn modelId="{61255F0F-E043-4849-8ACF-82B80B563EE3}" srcId="{99ADE5D0-1890-D34F-B4BD-5CDE3E7FE991}" destId="{96D5A9FD-5C48-E149-B8FD-7A42DD75A9D4}" srcOrd="1" destOrd="0" parTransId="{219E140B-63AF-AB4F-80ED-CD0A17F068D3}" sibTransId="{85EE2E69-F8D7-EF48-B733-DB041C42C880}"/>
    <dgm:cxn modelId="{17B91C43-BE6C-1847-B713-E922A5C38869}" type="presOf" srcId="{CA349E84-AC4D-0847-B146-D94040A6EA7F}" destId="{CB6AAB5F-7A82-D041-AF2B-BB6478F55B76}" srcOrd="0" destOrd="2" presId="urn:microsoft.com/office/officeart/2005/8/layout/radial4"/>
    <dgm:cxn modelId="{F3ADC524-83D8-B148-A2A8-72881153E69B}" type="presOf" srcId="{B225D25D-000F-A047-91D3-1AFAD42C8FAD}" destId="{4E7DE528-50F1-0640-8379-A3D531C745E6}" srcOrd="0" destOrd="1" presId="urn:microsoft.com/office/officeart/2005/8/layout/radial4"/>
    <dgm:cxn modelId="{B190CDB5-6976-FC48-B654-EABE84046842}" type="presOf" srcId="{2A413B22-A1BE-0E48-944B-652ACB8163E8}" destId="{4E7DE528-50F1-0640-8379-A3D531C745E6}" srcOrd="0" destOrd="2" presId="urn:microsoft.com/office/officeart/2005/8/layout/radial4"/>
    <dgm:cxn modelId="{2989852F-05BB-9048-91EC-C23311C6F698}" srcId="{BDC293FD-AB8D-D14E-898C-ECAA65A831E9}" destId="{99ADE5D0-1890-D34F-B4BD-5CDE3E7FE991}" srcOrd="1" destOrd="0" parTransId="{0E03DE39-9A80-9C41-B31C-959437CE64BB}" sibTransId="{6BAEE782-D678-0E40-9D2E-BF874247EFC2}"/>
    <dgm:cxn modelId="{C870D77F-BFE7-3540-9909-DEAE5CB9197A}" srcId="{19738884-6698-EC4F-BBF2-F370681A3868}" destId="{B225D25D-000F-A047-91D3-1AFAD42C8FAD}" srcOrd="0" destOrd="0" parTransId="{ECC44AE5-BEE4-5048-9228-2D23866A54B4}" sibTransId="{F6A79B64-3E2C-984C-A6A9-8ADB7A0D4C55}"/>
    <dgm:cxn modelId="{F685B67D-73AD-CD4D-A047-BD5AC384B483}" srcId="{6F3BDDBD-4CB5-FE4B-BA9D-435C05347A83}" destId="{BAC8092F-337A-8547-BAC5-E02898872212}" srcOrd="2" destOrd="0" parTransId="{FF400783-5A4B-394E-93F6-EC9B05EAF31D}" sibTransId="{BFDB99DA-ABC2-3847-8C16-A5B024FD1E1E}"/>
    <dgm:cxn modelId="{9DF4EBFE-241A-3640-8301-1E23A4A725C5}" type="presOf" srcId="{532B7DBF-5A25-0C41-9089-A3ED725E62BA}" destId="{5A1A5C5D-9DE3-E54B-8611-E5F5983C1340}" srcOrd="0" destOrd="0" presId="urn:microsoft.com/office/officeart/2005/8/layout/radial4"/>
    <dgm:cxn modelId="{B51005A6-7FCB-734C-8B70-F12BE374CAAF}" srcId="{BDC293FD-AB8D-D14E-898C-ECAA65A831E9}" destId="{6F3BDDBD-4CB5-FE4B-BA9D-435C05347A83}" srcOrd="0" destOrd="0" parTransId="{8B33328B-C8C8-034E-931E-D91A4EB5A855}" sibTransId="{61DFA9C3-2130-254A-A73C-A73999204440}"/>
    <dgm:cxn modelId="{7E8A3D35-DE31-8243-AF9B-648EAF9A3339}" type="presOf" srcId="{BAC8092F-337A-8547-BAC5-E02898872212}" destId="{CB6AAB5F-7A82-D041-AF2B-BB6478F55B76}" srcOrd="0" destOrd="3" presId="urn:microsoft.com/office/officeart/2005/8/layout/radial4"/>
    <dgm:cxn modelId="{183919B7-50D9-6C4E-A018-F71684EB995A}" type="presOf" srcId="{56DED5B3-C5D3-5A4B-81E5-E8F23977D9D5}" destId="{076A875C-9F99-6E4A-9E71-59E22D91BC25}" srcOrd="0" destOrd="0" presId="urn:microsoft.com/office/officeart/2005/8/layout/radial4"/>
    <dgm:cxn modelId="{1C8B8957-4F99-E94D-9C84-192ED8E75BE7}" type="presParOf" srcId="{076A875C-9F99-6E4A-9E71-59E22D91BC25}" destId="{4E457885-7D6F-EB4C-BE5A-E28F9BADC12D}" srcOrd="0" destOrd="0" presId="urn:microsoft.com/office/officeart/2005/8/layout/radial4"/>
    <dgm:cxn modelId="{737EDF41-22D0-704A-AC92-1007AC3F2104}" type="presParOf" srcId="{076A875C-9F99-6E4A-9E71-59E22D91BC25}" destId="{A405098C-0E96-A442-8322-5C438CA66A3F}" srcOrd="1" destOrd="0" presId="urn:microsoft.com/office/officeart/2005/8/layout/radial4"/>
    <dgm:cxn modelId="{A9739B37-90AA-F148-9579-469BE9D07176}" type="presParOf" srcId="{076A875C-9F99-6E4A-9E71-59E22D91BC25}" destId="{CB6AAB5F-7A82-D041-AF2B-BB6478F55B76}" srcOrd="2" destOrd="0" presId="urn:microsoft.com/office/officeart/2005/8/layout/radial4"/>
    <dgm:cxn modelId="{E8642CBC-ACD4-3540-B08E-33B3E2097EF4}" type="presParOf" srcId="{076A875C-9F99-6E4A-9E71-59E22D91BC25}" destId="{21A22059-EECA-964C-B611-C8925F61890B}" srcOrd="3" destOrd="0" presId="urn:microsoft.com/office/officeart/2005/8/layout/radial4"/>
    <dgm:cxn modelId="{480799DA-5B92-084F-96F0-326FEC960821}" type="presParOf" srcId="{076A875C-9F99-6E4A-9E71-59E22D91BC25}" destId="{1FD971D4-726B-624E-BC16-23E7CB049F7E}" srcOrd="4" destOrd="0" presId="urn:microsoft.com/office/officeart/2005/8/layout/radial4"/>
    <dgm:cxn modelId="{BEF14708-FC96-0F45-A942-FCD79E4E50DA}" type="presParOf" srcId="{076A875C-9F99-6E4A-9E71-59E22D91BC25}" destId="{5A1A5C5D-9DE3-E54B-8611-E5F5983C1340}" srcOrd="5" destOrd="0" presId="urn:microsoft.com/office/officeart/2005/8/layout/radial4"/>
    <dgm:cxn modelId="{B9A8C1A1-12CD-AF4B-BD41-DACF10DA42A3}" type="presParOf" srcId="{076A875C-9F99-6E4A-9E71-59E22D91BC25}" destId="{4E7DE528-50F1-0640-8379-A3D531C745E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C842B-D374-3B41-8EFF-ED99FADFB5F0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FC4C2-0750-964C-A2F9-FCA34E19A31F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0" i="0" dirty="0" smtClean="0">
              <a:solidFill>
                <a:schemeClr val="tx1"/>
              </a:solidFill>
              <a:latin typeface="Century Gothic"/>
              <a:cs typeface="Century Gothic"/>
            </a:rPr>
            <a:t>DUT</a:t>
          </a:r>
          <a:endParaRPr lang="en-US" sz="2400" b="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0305A6BC-5484-974A-A514-8A5BA7D02E3A}" type="parTrans" cxnId="{E41FEFBC-A6C7-3E43-94CC-8C5B883F352D}">
      <dgm:prSet/>
      <dgm:spPr/>
      <dgm:t>
        <a:bodyPr/>
        <a:lstStyle/>
        <a:p>
          <a:endParaRPr lang="en-US"/>
        </a:p>
      </dgm:t>
    </dgm:pt>
    <dgm:pt modelId="{9DFB4FB2-25A3-4442-87FE-E2D60659805B}" type="sibTrans" cxnId="{E41FEFBC-A6C7-3E43-94CC-8C5B883F352D}">
      <dgm:prSet/>
      <dgm:spPr>
        <a:solidFill>
          <a:srgbClr val="4BACC6"/>
        </a:solidFill>
      </dgm:spPr>
      <dgm:t>
        <a:bodyPr/>
        <a:lstStyle/>
        <a:p>
          <a:endParaRPr lang="en-US" dirty="0"/>
        </a:p>
      </dgm:t>
    </dgm:pt>
    <dgm:pt modelId="{C3AA6A0D-ECCB-6540-8D33-F7BF5D4931D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pPr algn="ctr"/>
          <a:r>
            <a:rPr lang="en-US" sz="2000" b="0" i="0" dirty="0" smtClean="0">
              <a:solidFill>
                <a:schemeClr val="tx1"/>
              </a:solidFill>
              <a:latin typeface="Century Gothic"/>
              <a:cs typeface="Century Gothic"/>
            </a:rPr>
            <a:t>Complex </a:t>
          </a:r>
        </a:p>
        <a:p>
          <a:pPr algn="ctr"/>
          <a:r>
            <a:rPr lang="en-US" sz="2000" b="0" i="0" dirty="0" smtClean="0">
              <a:solidFill>
                <a:schemeClr val="tx1"/>
              </a:solidFill>
              <a:latin typeface="Century Gothic"/>
              <a:cs typeface="Century Gothic"/>
            </a:rPr>
            <a:t>Detector</a:t>
          </a:r>
        </a:p>
      </dgm:t>
    </dgm:pt>
    <dgm:pt modelId="{19A97469-6DA9-564C-96A1-C49D4EBD597B}" type="parTrans" cxnId="{F5A0F1F9-1A00-2942-A5A7-AEE903539D85}">
      <dgm:prSet/>
      <dgm:spPr/>
      <dgm:t>
        <a:bodyPr/>
        <a:lstStyle/>
        <a:p>
          <a:endParaRPr lang="en-US"/>
        </a:p>
      </dgm:t>
    </dgm:pt>
    <dgm:pt modelId="{BBA24A42-7C78-B84A-9700-AB14EA452571}" type="sibTrans" cxnId="{F5A0F1F9-1A00-2942-A5A7-AEE903539D85}">
      <dgm:prSet/>
      <dgm:spPr>
        <a:solidFill>
          <a:srgbClr val="4BACC6"/>
        </a:solidFill>
      </dgm:spPr>
      <dgm:t>
        <a:bodyPr/>
        <a:lstStyle/>
        <a:p>
          <a:endParaRPr lang="en-US" dirty="0"/>
        </a:p>
      </dgm:t>
    </dgm:pt>
    <dgm:pt modelId="{0AC7B4E9-D28E-D74F-8D27-D41F21C9560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pPr algn="ctr"/>
          <a:r>
            <a:rPr lang="en-US" sz="2000" b="0" i="0" dirty="0" smtClean="0">
              <a:solidFill>
                <a:schemeClr val="tx1"/>
              </a:solidFill>
              <a:latin typeface="Century Gothic"/>
              <a:cs typeface="Century Gothic"/>
            </a:rPr>
            <a:t>ADC</a:t>
          </a:r>
          <a:endParaRPr lang="en-US" sz="2000" b="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0D68A655-D6D0-3446-A7A8-B4C2EB7A8DE4}" type="parTrans" cxnId="{2BD0828C-F52D-6344-8218-98EDB9B2684F}">
      <dgm:prSet/>
      <dgm:spPr/>
      <dgm:t>
        <a:bodyPr/>
        <a:lstStyle/>
        <a:p>
          <a:endParaRPr lang="en-US"/>
        </a:p>
      </dgm:t>
    </dgm:pt>
    <dgm:pt modelId="{713D6768-30DE-C640-92D8-ECD9E36ABD8D}" type="sibTrans" cxnId="{2BD0828C-F52D-6344-8218-98EDB9B2684F}">
      <dgm:prSet/>
      <dgm:spPr>
        <a:solidFill>
          <a:srgbClr val="4BACC6"/>
        </a:solidFill>
      </dgm:spPr>
      <dgm:t>
        <a:bodyPr/>
        <a:lstStyle/>
        <a:p>
          <a:endParaRPr lang="en-US" dirty="0"/>
        </a:p>
      </dgm:t>
    </dgm:pt>
    <dgm:pt modelId="{C8BB3199-807A-5E43-BE40-666A2374C85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800" b="0" i="0" dirty="0" smtClean="0">
              <a:solidFill>
                <a:schemeClr val="tx1"/>
              </a:solidFill>
              <a:latin typeface="Century Gothic"/>
              <a:cs typeface="Century Gothic"/>
            </a:rPr>
            <a:t>Pulse Shaping Filter</a:t>
          </a:r>
          <a:endParaRPr lang="en-US" sz="1800" b="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5934ECC9-C307-FF4E-8B17-8C786467E86B}" type="parTrans" cxnId="{35EFA70F-DD77-3142-85AA-0899FD63E80D}">
      <dgm:prSet/>
      <dgm:spPr/>
      <dgm:t>
        <a:bodyPr/>
        <a:lstStyle/>
        <a:p>
          <a:endParaRPr lang="en-US"/>
        </a:p>
      </dgm:t>
    </dgm:pt>
    <dgm:pt modelId="{A01E2021-B945-5741-A2C7-000A566F71E8}" type="sibTrans" cxnId="{35EFA70F-DD77-3142-85AA-0899FD63E80D}">
      <dgm:prSet/>
      <dgm:spPr>
        <a:solidFill>
          <a:srgbClr val="4BACC6"/>
        </a:solidFill>
      </dgm:spPr>
      <dgm:t>
        <a:bodyPr/>
        <a:lstStyle/>
        <a:p>
          <a:endParaRPr lang="en-US" dirty="0"/>
        </a:p>
      </dgm:t>
    </dgm:pt>
    <dgm:pt modelId="{651F8C85-BDC0-5342-974D-5999154777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500" b="0" i="0" dirty="0" smtClean="0">
              <a:solidFill>
                <a:schemeClr val="tx1"/>
              </a:solidFill>
              <a:latin typeface="Century Gothic"/>
              <a:cs typeface="Century Gothic"/>
            </a:rPr>
            <a:t>IQ Gain &amp; Imbalance Correction</a:t>
          </a:r>
          <a:endParaRPr lang="en-US" sz="1500" b="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6DD549B8-C603-DE45-A8D3-078C5F2B9996}" type="parTrans" cxnId="{D333C9D1-BE20-3549-8DEC-13F83A87383E}">
      <dgm:prSet/>
      <dgm:spPr/>
      <dgm:t>
        <a:bodyPr/>
        <a:lstStyle/>
        <a:p>
          <a:endParaRPr lang="en-US"/>
        </a:p>
      </dgm:t>
    </dgm:pt>
    <dgm:pt modelId="{C79E773D-6B8E-E44A-90F1-115F8ED65558}" type="sibTrans" cxnId="{D333C9D1-BE20-3549-8DEC-13F83A87383E}">
      <dgm:prSet/>
      <dgm:spPr>
        <a:solidFill>
          <a:srgbClr val="4BACC6"/>
        </a:solidFill>
      </dgm:spPr>
      <dgm:t>
        <a:bodyPr/>
        <a:lstStyle/>
        <a:p>
          <a:endParaRPr lang="en-US" dirty="0"/>
        </a:p>
      </dgm:t>
    </dgm:pt>
    <dgm:pt modelId="{15577856-F282-9242-994B-C44F72A36F2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b="0" i="0" dirty="0" smtClean="0">
              <a:solidFill>
                <a:schemeClr val="tx1"/>
              </a:solidFill>
              <a:latin typeface="Century Gothic"/>
              <a:cs typeface="Century Gothic"/>
            </a:rPr>
            <a:t>Symbol Recovery</a:t>
          </a:r>
          <a:endParaRPr lang="en-US" sz="1800" b="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21A6CDC9-B2E9-5B4A-877B-98F506677866}" type="parTrans" cxnId="{5A3C33CF-AC30-6E4A-8F73-304EF39ABE23}">
      <dgm:prSet/>
      <dgm:spPr/>
      <dgm:t>
        <a:bodyPr/>
        <a:lstStyle/>
        <a:p>
          <a:endParaRPr lang="en-US"/>
        </a:p>
      </dgm:t>
    </dgm:pt>
    <dgm:pt modelId="{B0CEC588-3257-6548-990A-06090CBE72F7}" type="sibTrans" cxnId="{5A3C33CF-AC30-6E4A-8F73-304EF39ABE23}">
      <dgm:prSet/>
      <dgm:spPr>
        <a:solidFill>
          <a:srgbClr val="4BACC6"/>
        </a:solidFill>
      </dgm:spPr>
      <dgm:t>
        <a:bodyPr/>
        <a:lstStyle/>
        <a:p>
          <a:endParaRPr lang="en-US" dirty="0"/>
        </a:p>
      </dgm:t>
    </dgm:pt>
    <dgm:pt modelId="{94DAB507-B6CA-654B-BE03-488EECB704D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0" i="0" dirty="0" smtClean="0">
              <a:solidFill>
                <a:schemeClr val="tx1"/>
              </a:solidFill>
              <a:latin typeface="Century Gothic"/>
              <a:cs typeface="Century Gothic"/>
            </a:rPr>
            <a:t>EVM</a:t>
          </a:r>
          <a:endParaRPr lang="en-US" sz="2000" b="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19FD9DC0-C06A-9347-BA76-F8165015DEA8}" type="parTrans" cxnId="{A18BA049-7FC7-F149-BB2F-490A6B4D237C}">
      <dgm:prSet/>
      <dgm:spPr/>
      <dgm:t>
        <a:bodyPr/>
        <a:lstStyle/>
        <a:p>
          <a:endParaRPr lang="en-US"/>
        </a:p>
      </dgm:t>
    </dgm:pt>
    <dgm:pt modelId="{ABA01194-D1C2-0E45-8E3B-CA0432742B13}" type="sibTrans" cxnId="{A18BA049-7FC7-F149-BB2F-490A6B4D237C}">
      <dgm:prSet/>
      <dgm:spPr/>
      <dgm:t>
        <a:bodyPr/>
        <a:lstStyle/>
        <a:p>
          <a:endParaRPr lang="en-US"/>
        </a:p>
      </dgm:t>
    </dgm:pt>
    <dgm:pt modelId="{5F19AAB1-7FC7-B346-A879-C872580761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en-US" sz="1800" b="0" i="0" dirty="0" smtClean="0">
              <a:solidFill>
                <a:schemeClr val="tx1"/>
              </a:solidFill>
              <a:latin typeface="Century Gothic"/>
              <a:cs typeface="Century Gothic"/>
            </a:rPr>
            <a:t>Digital </a:t>
          </a:r>
        </a:p>
        <a:p>
          <a:pPr algn="ctr"/>
          <a:r>
            <a:rPr lang="en-US" sz="1800" b="0" i="0" dirty="0" smtClean="0">
              <a:solidFill>
                <a:schemeClr val="tx1"/>
              </a:solidFill>
              <a:latin typeface="Century Gothic"/>
              <a:cs typeface="Century Gothic"/>
            </a:rPr>
            <a:t>Modulated </a:t>
          </a:r>
        </a:p>
        <a:p>
          <a:pPr algn="ctr"/>
          <a:r>
            <a:rPr lang="en-US" sz="1800" b="0" i="0" dirty="0" smtClean="0">
              <a:solidFill>
                <a:schemeClr val="tx1"/>
              </a:solidFill>
              <a:latin typeface="Century Gothic"/>
              <a:cs typeface="Century Gothic"/>
            </a:rPr>
            <a:t>Data</a:t>
          </a:r>
          <a:endParaRPr lang="en-US" sz="1800" b="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EF750750-B91A-3C42-B69F-025F4F7CA02D}" type="sibTrans" cxnId="{21D0B609-232E-854D-A43F-86314E3FEAA4}">
      <dgm:prSet/>
      <dgm:spPr>
        <a:solidFill>
          <a:srgbClr val="4BACC6"/>
        </a:solidFill>
      </dgm:spPr>
      <dgm:t>
        <a:bodyPr/>
        <a:lstStyle/>
        <a:p>
          <a:endParaRPr lang="en-US" dirty="0"/>
        </a:p>
      </dgm:t>
    </dgm:pt>
    <dgm:pt modelId="{AA76F1D9-4046-1746-8316-605177477512}" type="parTrans" cxnId="{21D0B609-232E-854D-A43F-86314E3FEAA4}">
      <dgm:prSet/>
      <dgm:spPr/>
      <dgm:t>
        <a:bodyPr/>
        <a:lstStyle/>
        <a:p>
          <a:endParaRPr lang="en-US"/>
        </a:p>
      </dgm:t>
    </dgm:pt>
    <dgm:pt modelId="{16AC35B5-04FE-2240-8431-90897D79E1B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0" i="0" dirty="0" smtClean="0">
              <a:solidFill>
                <a:schemeClr val="tx1"/>
              </a:solidFill>
              <a:latin typeface="Century Gothic"/>
              <a:cs typeface="Century Gothic"/>
            </a:rPr>
            <a:t>Tester Controller</a:t>
          </a:r>
        </a:p>
        <a:p>
          <a:pPr algn="ctr"/>
          <a:r>
            <a:rPr lang="en-US" sz="2400" b="0" i="0" dirty="0" smtClean="0">
              <a:solidFill>
                <a:schemeClr val="tx1"/>
              </a:solidFill>
              <a:latin typeface="Century Gothic"/>
              <a:cs typeface="Century Gothic"/>
            </a:rPr>
            <a:t>&amp; PC Interface</a:t>
          </a:r>
          <a:endParaRPr lang="en-US" sz="2400" b="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F512818F-A42F-6F46-8AC7-AB4A1C2A563D}" type="parTrans" cxnId="{A0F7860D-0DA0-004C-9A91-FFEB7EF17354}">
      <dgm:prSet/>
      <dgm:spPr/>
      <dgm:t>
        <a:bodyPr/>
        <a:lstStyle/>
        <a:p>
          <a:endParaRPr lang="en-US"/>
        </a:p>
      </dgm:t>
    </dgm:pt>
    <dgm:pt modelId="{ED28A1D9-3892-7C48-9DDF-84DD0255EB4D}" type="sibTrans" cxnId="{A0F7860D-0DA0-004C-9A91-FFEB7EF17354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BA0F3126-29D5-EB4D-9214-E04621DE5323}" type="pres">
      <dgm:prSet presAssocID="{7B6C842B-D374-3B41-8EFF-ED99FADFB5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AF8D9-AAD9-994B-944D-5D7129A9313D}" type="pres">
      <dgm:prSet presAssocID="{16AC35B5-04FE-2240-8431-90897D79E1BB}" presName="node" presStyleLbl="node1" presStyleIdx="0" presStyleCnt="9" custScaleX="148155" custScaleY="172951" custLinFactNeighborX="-2239" custLinFactNeighborY="6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5E3D2-70B8-9045-8D68-B849800C9025}" type="pres">
      <dgm:prSet presAssocID="{ED28A1D9-3892-7C48-9DDF-84DD0255EB4D}" presName="sibTrans" presStyleLbl="sibTrans2D1" presStyleIdx="0" presStyleCnt="8" custScaleX="173091"/>
      <dgm:spPr/>
      <dgm:t>
        <a:bodyPr/>
        <a:lstStyle/>
        <a:p>
          <a:endParaRPr lang="en-US"/>
        </a:p>
      </dgm:t>
    </dgm:pt>
    <dgm:pt modelId="{5C8F82E4-88B0-CB46-8E51-4953C4A12A38}" type="pres">
      <dgm:prSet presAssocID="{ED28A1D9-3892-7C48-9DDF-84DD0255EB4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E37C4DF-0F09-F74E-9210-6CE6897C0F39}" type="pres">
      <dgm:prSet presAssocID="{5F19AAB1-7FC7-B346-A879-C87258076172}" presName="node" presStyleLbl="node1" presStyleIdx="1" presStyleCnt="9" custScaleX="79364" custScaleY="86414" custLinFactNeighborX="5505" custLinFactNeighborY="3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CC096-6ED0-BF40-B80C-55354336A51F}" type="pres">
      <dgm:prSet presAssocID="{EF750750-B91A-3C42-B69F-025F4F7CA02D}" presName="sibTrans" presStyleLbl="sibTrans2D1" presStyleIdx="1" presStyleCnt="8" custScaleX="144950" custLinFactNeighborX="3955" custLinFactNeighborY="11857"/>
      <dgm:spPr/>
      <dgm:t>
        <a:bodyPr/>
        <a:lstStyle/>
        <a:p>
          <a:endParaRPr lang="en-US"/>
        </a:p>
      </dgm:t>
    </dgm:pt>
    <dgm:pt modelId="{39A9D055-9F50-B941-9DD7-FB46035514B0}" type="pres">
      <dgm:prSet presAssocID="{EF750750-B91A-3C42-B69F-025F4F7CA02D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BE717A4-46ED-3743-8002-FBBCB7817187}" type="pres">
      <dgm:prSet presAssocID="{C14FC4C2-0750-964C-A2F9-FCA34E19A31F}" presName="node" presStyleLbl="node1" presStyleIdx="2" presStyleCnt="9" custScaleX="79801" custLinFactY="9509" custLinFactNeighborX="92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9BC2-907C-A340-8C60-4628ABEB6613}" type="pres">
      <dgm:prSet presAssocID="{9DFB4FB2-25A3-4442-87FE-E2D60659805B}" presName="sibTrans" presStyleLbl="sibTrans2D1" presStyleIdx="2" presStyleCnt="8" custScaleX="135511"/>
      <dgm:spPr/>
      <dgm:t>
        <a:bodyPr/>
        <a:lstStyle/>
        <a:p>
          <a:endParaRPr lang="en-US"/>
        </a:p>
      </dgm:t>
    </dgm:pt>
    <dgm:pt modelId="{E0634777-1A82-4D4F-BE2B-052CFAD716A7}" type="pres">
      <dgm:prSet presAssocID="{9DFB4FB2-25A3-4442-87FE-E2D60659805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5BFBCC74-E3BE-9847-ACB7-DD6103FD5A74}" type="pres">
      <dgm:prSet presAssocID="{C3AA6A0D-ECCB-6540-8D33-F7BF5D4931D1}" presName="node" presStyleLbl="node1" presStyleIdx="3" presStyleCnt="9" custScaleX="74526" custScaleY="78840" custLinFactX="-19134" custLinFactNeighborX="-100000" custLinFactNeighborY="1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63CF8-F49A-644A-93C8-6A39F6B02A54}" type="pres">
      <dgm:prSet presAssocID="{BBA24A42-7C78-B84A-9700-AB14EA452571}" presName="sibTrans" presStyleLbl="sibTrans2D1" presStyleIdx="3" presStyleCnt="8" custScaleX="173666" custLinFactX="-21208" custLinFactNeighborX="-100000" custLinFactNeighborY="1594"/>
      <dgm:spPr/>
      <dgm:t>
        <a:bodyPr/>
        <a:lstStyle/>
        <a:p>
          <a:endParaRPr lang="en-US"/>
        </a:p>
      </dgm:t>
    </dgm:pt>
    <dgm:pt modelId="{99D58743-D6AC-4E44-8762-FFC3E8A4FBCE}" type="pres">
      <dgm:prSet presAssocID="{BBA24A42-7C78-B84A-9700-AB14EA452571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9C6AB2B-6FE8-534E-AFEC-8E836B41D382}" type="pres">
      <dgm:prSet presAssocID="{0AC7B4E9-D28E-D74F-8D27-D41F21C9560F}" presName="node" presStyleLbl="node1" presStyleIdx="4" presStyleCnt="9" custScaleX="72766" custScaleY="78897" custLinFactY="33322" custLinFactNeighborX="-636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81782-799A-0B4B-8540-A2AC4CC03025}" type="pres">
      <dgm:prSet presAssocID="{713D6768-30DE-C640-92D8-ECD9E36ABD8D}" presName="sibTrans" presStyleLbl="sibTrans2D1" presStyleIdx="4" presStyleCnt="8" custScaleX="183024" custScaleY="47405" custLinFactNeighborX="-9648" custLinFactNeighborY="-39321"/>
      <dgm:spPr/>
      <dgm:t>
        <a:bodyPr/>
        <a:lstStyle/>
        <a:p>
          <a:endParaRPr lang="en-US"/>
        </a:p>
      </dgm:t>
    </dgm:pt>
    <dgm:pt modelId="{145DC724-7451-8F45-92E3-D899BD07D3B9}" type="pres">
      <dgm:prSet presAssocID="{713D6768-30DE-C640-92D8-ECD9E36ABD8D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693A222-0322-2646-880D-3406CB28C3D9}" type="pres">
      <dgm:prSet presAssocID="{C8BB3199-807A-5E43-BE40-666A2374C855}" presName="node" presStyleLbl="node1" presStyleIdx="5" presStyleCnt="9" custScaleX="60534" custScaleY="77664" custLinFactY="31724" custLinFactNeighborX="244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85CC4-7F64-CE4E-B40B-1A524D4AF60C}" type="pres">
      <dgm:prSet presAssocID="{A01E2021-B945-5741-A2C7-000A566F71E8}" presName="sibTrans" presStyleLbl="sibTrans2D1" presStyleIdx="5" presStyleCnt="8" custScaleX="176215" custScaleY="48397" custLinFactNeighborX="-8041" custLinFactNeighborY="44851"/>
      <dgm:spPr/>
      <dgm:t>
        <a:bodyPr/>
        <a:lstStyle/>
        <a:p>
          <a:endParaRPr lang="en-US"/>
        </a:p>
      </dgm:t>
    </dgm:pt>
    <dgm:pt modelId="{F76A3495-C764-9442-BF1C-ED75E0E9873C}" type="pres">
      <dgm:prSet presAssocID="{A01E2021-B945-5741-A2C7-000A566F71E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130F368-F605-E14B-86B1-19192276138C}" type="pres">
      <dgm:prSet presAssocID="{651F8C85-BDC0-5342-974D-59991547773D}" presName="node" presStyleLbl="node1" presStyleIdx="6" presStyleCnt="9" custScaleX="68466" custScaleY="75087" custLinFactY="30436" custLinFactNeighborX="18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FB701-B7F4-5F47-A9F6-25BE3EB6AF87}" type="pres">
      <dgm:prSet presAssocID="{C79E773D-6B8E-E44A-90F1-115F8ED65558}" presName="sibTrans" presStyleLbl="sibTrans2D1" presStyleIdx="6" presStyleCnt="8" custAng="39884" custScaleX="167091" custScaleY="51304" custLinFactX="-25783" custLinFactNeighborX="-100000" custLinFactNeighborY="-4443"/>
      <dgm:spPr/>
      <dgm:t>
        <a:bodyPr/>
        <a:lstStyle/>
        <a:p>
          <a:endParaRPr lang="en-US"/>
        </a:p>
      </dgm:t>
    </dgm:pt>
    <dgm:pt modelId="{7EEE70FC-5A6F-734F-BAB0-80A5C384B4C8}" type="pres">
      <dgm:prSet presAssocID="{C79E773D-6B8E-E44A-90F1-115F8ED65558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97A82E0-613E-B743-8AFD-73E43C8C9F4D}" type="pres">
      <dgm:prSet presAssocID="{15577856-F282-9242-994B-C44F72A36F27}" presName="node" presStyleLbl="node1" presStyleIdx="7" presStyleCnt="9" custScaleX="66918" custScaleY="78691" custLinFactY="-26660" custLinFactNeighborX="189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B9C71-49AB-A64E-83EE-AF5A6F76E158}" type="pres">
      <dgm:prSet presAssocID="{B0CEC588-3257-6548-990A-06090CBE72F7}" presName="sibTrans" presStyleLbl="sibTrans2D1" presStyleIdx="7" presStyleCnt="8" custScaleX="165928" custScaleY="61497" custLinFactNeighborX="-1578" custLinFactNeighborY="-39423"/>
      <dgm:spPr/>
      <dgm:t>
        <a:bodyPr/>
        <a:lstStyle/>
        <a:p>
          <a:endParaRPr lang="en-US"/>
        </a:p>
      </dgm:t>
    </dgm:pt>
    <dgm:pt modelId="{F422B2B8-2FF5-3F45-B90C-0730A0EE3183}" type="pres">
      <dgm:prSet presAssocID="{B0CEC588-3257-6548-990A-06090CBE72F7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6236185-43E8-8F4E-BF32-8C32BCC76390}" type="pres">
      <dgm:prSet presAssocID="{94DAB507-B6CA-654B-BE03-488EECB704D9}" presName="node" presStyleLbl="node1" presStyleIdx="8" presStyleCnt="9" custScaleX="55484" custScaleY="79591" custLinFactY="-25477" custLinFactNeighborX="212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829EEE-DF21-8A46-A3D4-38F2C836B070}" type="presOf" srcId="{C79E773D-6B8E-E44A-90F1-115F8ED65558}" destId="{7EEE70FC-5A6F-734F-BAB0-80A5C384B4C8}" srcOrd="1" destOrd="0" presId="urn:microsoft.com/office/officeart/2005/8/layout/process5"/>
    <dgm:cxn modelId="{F5A0F1F9-1A00-2942-A5A7-AEE903539D85}" srcId="{7B6C842B-D374-3B41-8EFF-ED99FADFB5F0}" destId="{C3AA6A0D-ECCB-6540-8D33-F7BF5D4931D1}" srcOrd="3" destOrd="0" parTransId="{19A97469-6DA9-564C-96A1-C49D4EBD597B}" sibTransId="{BBA24A42-7C78-B84A-9700-AB14EA452571}"/>
    <dgm:cxn modelId="{89902537-8D9A-4A44-BC3F-2759E7E3046D}" type="presOf" srcId="{651F8C85-BDC0-5342-974D-59991547773D}" destId="{0130F368-F605-E14B-86B1-19192276138C}" srcOrd="0" destOrd="0" presId="urn:microsoft.com/office/officeart/2005/8/layout/process5"/>
    <dgm:cxn modelId="{E6359FC9-3F1E-D446-82D8-278CC7F6271A}" type="presOf" srcId="{BBA24A42-7C78-B84A-9700-AB14EA452571}" destId="{04A63CF8-F49A-644A-93C8-6A39F6B02A54}" srcOrd="0" destOrd="0" presId="urn:microsoft.com/office/officeart/2005/8/layout/process5"/>
    <dgm:cxn modelId="{B0DB2E14-10F7-7043-85B8-19D8E58169C3}" type="presOf" srcId="{5F19AAB1-7FC7-B346-A879-C87258076172}" destId="{CE37C4DF-0F09-F74E-9210-6CE6897C0F39}" srcOrd="0" destOrd="0" presId="urn:microsoft.com/office/officeart/2005/8/layout/process5"/>
    <dgm:cxn modelId="{8FF6F554-9844-C045-A339-3861E112D581}" type="presOf" srcId="{EF750750-B91A-3C42-B69F-025F4F7CA02D}" destId="{39A9D055-9F50-B941-9DD7-FB46035514B0}" srcOrd="1" destOrd="0" presId="urn:microsoft.com/office/officeart/2005/8/layout/process5"/>
    <dgm:cxn modelId="{EE59C82B-0015-B442-B38C-74A6876303CF}" type="presOf" srcId="{0AC7B4E9-D28E-D74F-8D27-D41F21C9560F}" destId="{09C6AB2B-6FE8-534E-AFEC-8E836B41D382}" srcOrd="0" destOrd="0" presId="urn:microsoft.com/office/officeart/2005/8/layout/process5"/>
    <dgm:cxn modelId="{2BD0828C-F52D-6344-8218-98EDB9B2684F}" srcId="{7B6C842B-D374-3B41-8EFF-ED99FADFB5F0}" destId="{0AC7B4E9-D28E-D74F-8D27-D41F21C9560F}" srcOrd="4" destOrd="0" parTransId="{0D68A655-D6D0-3446-A7A8-B4C2EB7A8DE4}" sibTransId="{713D6768-30DE-C640-92D8-ECD9E36ABD8D}"/>
    <dgm:cxn modelId="{4AEC6C9A-8436-D74F-855B-9C5A9FB3E60F}" type="presOf" srcId="{7B6C842B-D374-3B41-8EFF-ED99FADFB5F0}" destId="{BA0F3126-29D5-EB4D-9214-E04621DE5323}" srcOrd="0" destOrd="0" presId="urn:microsoft.com/office/officeart/2005/8/layout/process5"/>
    <dgm:cxn modelId="{A0F7860D-0DA0-004C-9A91-FFEB7EF17354}" srcId="{7B6C842B-D374-3B41-8EFF-ED99FADFB5F0}" destId="{16AC35B5-04FE-2240-8431-90897D79E1BB}" srcOrd="0" destOrd="0" parTransId="{F512818F-A42F-6F46-8AC7-AB4A1C2A563D}" sibTransId="{ED28A1D9-3892-7C48-9DDF-84DD0255EB4D}"/>
    <dgm:cxn modelId="{49244BC6-3EBE-0F43-A62E-7013AE189B7D}" type="presOf" srcId="{9DFB4FB2-25A3-4442-87FE-E2D60659805B}" destId="{E0634777-1A82-4D4F-BE2B-052CFAD716A7}" srcOrd="1" destOrd="0" presId="urn:microsoft.com/office/officeart/2005/8/layout/process5"/>
    <dgm:cxn modelId="{994E4638-88B8-2D41-8C71-0A3D70107E80}" type="presOf" srcId="{B0CEC588-3257-6548-990A-06090CBE72F7}" destId="{F422B2B8-2FF5-3F45-B90C-0730A0EE3183}" srcOrd="1" destOrd="0" presId="urn:microsoft.com/office/officeart/2005/8/layout/process5"/>
    <dgm:cxn modelId="{7BEC8EBC-527F-364B-927F-3E5B5F25DFA0}" type="presOf" srcId="{9DFB4FB2-25A3-4442-87FE-E2D60659805B}" destId="{C1F09BC2-907C-A340-8C60-4628ABEB6613}" srcOrd="0" destOrd="0" presId="urn:microsoft.com/office/officeart/2005/8/layout/process5"/>
    <dgm:cxn modelId="{B256D857-09B9-1947-8C41-07DEA587A53A}" type="presOf" srcId="{A01E2021-B945-5741-A2C7-000A566F71E8}" destId="{B6A85CC4-7F64-CE4E-B40B-1A524D4AF60C}" srcOrd="0" destOrd="0" presId="urn:microsoft.com/office/officeart/2005/8/layout/process5"/>
    <dgm:cxn modelId="{A18BA049-7FC7-F149-BB2F-490A6B4D237C}" srcId="{7B6C842B-D374-3B41-8EFF-ED99FADFB5F0}" destId="{94DAB507-B6CA-654B-BE03-488EECB704D9}" srcOrd="8" destOrd="0" parTransId="{19FD9DC0-C06A-9347-BA76-F8165015DEA8}" sibTransId="{ABA01194-D1C2-0E45-8E3B-CA0432742B13}"/>
    <dgm:cxn modelId="{12ACC059-04B4-E947-83B7-DC6723BF17C1}" type="presOf" srcId="{15577856-F282-9242-994B-C44F72A36F27}" destId="{097A82E0-613E-B743-8AFD-73E43C8C9F4D}" srcOrd="0" destOrd="0" presId="urn:microsoft.com/office/officeart/2005/8/layout/process5"/>
    <dgm:cxn modelId="{3A8B6679-A9CF-F44A-8ADD-6F32B0463599}" type="presOf" srcId="{C79E773D-6B8E-E44A-90F1-115F8ED65558}" destId="{7DFFB701-B7F4-5F47-A9F6-25BE3EB6AF87}" srcOrd="0" destOrd="0" presId="urn:microsoft.com/office/officeart/2005/8/layout/process5"/>
    <dgm:cxn modelId="{19322E3C-EB5D-A244-856D-73F5C4D331AC}" type="presOf" srcId="{EF750750-B91A-3C42-B69F-025F4F7CA02D}" destId="{344CC096-6ED0-BF40-B80C-55354336A51F}" srcOrd="0" destOrd="0" presId="urn:microsoft.com/office/officeart/2005/8/layout/process5"/>
    <dgm:cxn modelId="{6BB43DE9-C048-AA41-A1D1-4C080BE65C38}" type="presOf" srcId="{C14FC4C2-0750-964C-A2F9-FCA34E19A31F}" destId="{4BE717A4-46ED-3743-8002-FBBCB7817187}" srcOrd="0" destOrd="0" presId="urn:microsoft.com/office/officeart/2005/8/layout/process5"/>
    <dgm:cxn modelId="{70EFE6DB-50D2-5140-92B0-CAAD316744E2}" type="presOf" srcId="{C3AA6A0D-ECCB-6540-8D33-F7BF5D4931D1}" destId="{5BFBCC74-E3BE-9847-ACB7-DD6103FD5A74}" srcOrd="0" destOrd="0" presId="urn:microsoft.com/office/officeart/2005/8/layout/process5"/>
    <dgm:cxn modelId="{17FB1F64-17CC-DF40-AF96-1F0541D42602}" type="presOf" srcId="{BBA24A42-7C78-B84A-9700-AB14EA452571}" destId="{99D58743-D6AC-4E44-8762-FFC3E8A4FBCE}" srcOrd="1" destOrd="0" presId="urn:microsoft.com/office/officeart/2005/8/layout/process5"/>
    <dgm:cxn modelId="{0F7443CF-AB42-E94D-90D3-390A0E1043A1}" type="presOf" srcId="{713D6768-30DE-C640-92D8-ECD9E36ABD8D}" destId="{145DC724-7451-8F45-92E3-D899BD07D3B9}" srcOrd="1" destOrd="0" presId="urn:microsoft.com/office/officeart/2005/8/layout/process5"/>
    <dgm:cxn modelId="{21D0B609-232E-854D-A43F-86314E3FEAA4}" srcId="{7B6C842B-D374-3B41-8EFF-ED99FADFB5F0}" destId="{5F19AAB1-7FC7-B346-A879-C87258076172}" srcOrd="1" destOrd="0" parTransId="{AA76F1D9-4046-1746-8316-605177477512}" sibTransId="{EF750750-B91A-3C42-B69F-025F4F7CA02D}"/>
    <dgm:cxn modelId="{5AE0BD94-3253-3C44-84C8-1E773EB2573E}" type="presOf" srcId="{A01E2021-B945-5741-A2C7-000A566F71E8}" destId="{F76A3495-C764-9442-BF1C-ED75E0E9873C}" srcOrd="1" destOrd="0" presId="urn:microsoft.com/office/officeart/2005/8/layout/process5"/>
    <dgm:cxn modelId="{D333C9D1-BE20-3549-8DEC-13F83A87383E}" srcId="{7B6C842B-D374-3B41-8EFF-ED99FADFB5F0}" destId="{651F8C85-BDC0-5342-974D-59991547773D}" srcOrd="6" destOrd="0" parTransId="{6DD549B8-C603-DE45-A8D3-078C5F2B9996}" sibTransId="{C79E773D-6B8E-E44A-90F1-115F8ED65558}"/>
    <dgm:cxn modelId="{47489D43-C2FC-EC44-808B-392EC064B83E}" type="presOf" srcId="{B0CEC588-3257-6548-990A-06090CBE72F7}" destId="{F5AB9C71-49AB-A64E-83EE-AF5A6F76E158}" srcOrd="0" destOrd="0" presId="urn:microsoft.com/office/officeart/2005/8/layout/process5"/>
    <dgm:cxn modelId="{E41FEFBC-A6C7-3E43-94CC-8C5B883F352D}" srcId="{7B6C842B-D374-3B41-8EFF-ED99FADFB5F0}" destId="{C14FC4C2-0750-964C-A2F9-FCA34E19A31F}" srcOrd="2" destOrd="0" parTransId="{0305A6BC-5484-974A-A514-8A5BA7D02E3A}" sibTransId="{9DFB4FB2-25A3-4442-87FE-E2D60659805B}"/>
    <dgm:cxn modelId="{35EFA70F-DD77-3142-85AA-0899FD63E80D}" srcId="{7B6C842B-D374-3B41-8EFF-ED99FADFB5F0}" destId="{C8BB3199-807A-5E43-BE40-666A2374C855}" srcOrd="5" destOrd="0" parTransId="{5934ECC9-C307-FF4E-8B17-8C786467E86B}" sibTransId="{A01E2021-B945-5741-A2C7-000A566F71E8}"/>
    <dgm:cxn modelId="{ECE17A39-E69A-0846-A8DC-AFCE3C3E2B47}" type="presOf" srcId="{ED28A1D9-3892-7C48-9DDF-84DD0255EB4D}" destId="{5C8F82E4-88B0-CB46-8E51-4953C4A12A38}" srcOrd="1" destOrd="0" presId="urn:microsoft.com/office/officeart/2005/8/layout/process5"/>
    <dgm:cxn modelId="{CE40D4E1-A66E-3A47-A494-0691EB63D20B}" type="presOf" srcId="{C8BB3199-807A-5E43-BE40-666A2374C855}" destId="{F693A222-0322-2646-880D-3406CB28C3D9}" srcOrd="0" destOrd="0" presId="urn:microsoft.com/office/officeart/2005/8/layout/process5"/>
    <dgm:cxn modelId="{D7E4E4F8-8583-8F47-8451-A275F37830FB}" type="presOf" srcId="{ED28A1D9-3892-7C48-9DDF-84DD0255EB4D}" destId="{ED35E3D2-70B8-9045-8D68-B849800C9025}" srcOrd="0" destOrd="0" presId="urn:microsoft.com/office/officeart/2005/8/layout/process5"/>
    <dgm:cxn modelId="{DD08FD2A-5698-9B4D-B603-521CB0ED12BE}" type="presOf" srcId="{16AC35B5-04FE-2240-8431-90897D79E1BB}" destId="{63EAF8D9-AAD9-994B-944D-5D7129A9313D}" srcOrd="0" destOrd="0" presId="urn:microsoft.com/office/officeart/2005/8/layout/process5"/>
    <dgm:cxn modelId="{1C7A26F8-847F-4748-8463-0623BC14EA26}" type="presOf" srcId="{94DAB507-B6CA-654B-BE03-488EECB704D9}" destId="{26236185-43E8-8F4E-BF32-8C32BCC76390}" srcOrd="0" destOrd="0" presId="urn:microsoft.com/office/officeart/2005/8/layout/process5"/>
    <dgm:cxn modelId="{823E529B-3429-3C44-BC7E-31BE1A177A44}" type="presOf" srcId="{713D6768-30DE-C640-92D8-ECD9E36ABD8D}" destId="{5AD81782-799A-0B4B-8540-A2AC4CC03025}" srcOrd="0" destOrd="0" presId="urn:microsoft.com/office/officeart/2005/8/layout/process5"/>
    <dgm:cxn modelId="{5A3C33CF-AC30-6E4A-8F73-304EF39ABE23}" srcId="{7B6C842B-D374-3B41-8EFF-ED99FADFB5F0}" destId="{15577856-F282-9242-994B-C44F72A36F27}" srcOrd="7" destOrd="0" parTransId="{21A6CDC9-B2E9-5B4A-877B-98F506677866}" sibTransId="{B0CEC588-3257-6548-990A-06090CBE72F7}"/>
    <dgm:cxn modelId="{A0F8BF2C-D12C-294E-A976-591377979C5E}" type="presParOf" srcId="{BA0F3126-29D5-EB4D-9214-E04621DE5323}" destId="{63EAF8D9-AAD9-994B-944D-5D7129A9313D}" srcOrd="0" destOrd="0" presId="urn:microsoft.com/office/officeart/2005/8/layout/process5"/>
    <dgm:cxn modelId="{74D3FE02-F690-AB49-9364-F278CE590669}" type="presParOf" srcId="{BA0F3126-29D5-EB4D-9214-E04621DE5323}" destId="{ED35E3D2-70B8-9045-8D68-B849800C9025}" srcOrd="1" destOrd="0" presId="urn:microsoft.com/office/officeart/2005/8/layout/process5"/>
    <dgm:cxn modelId="{8A34C0D1-94F9-7E46-ADB1-9624BC284819}" type="presParOf" srcId="{ED35E3D2-70B8-9045-8D68-B849800C9025}" destId="{5C8F82E4-88B0-CB46-8E51-4953C4A12A38}" srcOrd="0" destOrd="0" presId="urn:microsoft.com/office/officeart/2005/8/layout/process5"/>
    <dgm:cxn modelId="{7BE06352-072B-8C4F-A3F6-5B0804EE57A5}" type="presParOf" srcId="{BA0F3126-29D5-EB4D-9214-E04621DE5323}" destId="{CE37C4DF-0F09-F74E-9210-6CE6897C0F39}" srcOrd="2" destOrd="0" presId="urn:microsoft.com/office/officeart/2005/8/layout/process5"/>
    <dgm:cxn modelId="{EC5391BC-30CF-9D4F-B80B-4045AF47EFFC}" type="presParOf" srcId="{BA0F3126-29D5-EB4D-9214-E04621DE5323}" destId="{344CC096-6ED0-BF40-B80C-55354336A51F}" srcOrd="3" destOrd="0" presId="urn:microsoft.com/office/officeart/2005/8/layout/process5"/>
    <dgm:cxn modelId="{B474D94A-F013-AC48-AE88-FA9134850127}" type="presParOf" srcId="{344CC096-6ED0-BF40-B80C-55354336A51F}" destId="{39A9D055-9F50-B941-9DD7-FB46035514B0}" srcOrd="0" destOrd="0" presId="urn:microsoft.com/office/officeart/2005/8/layout/process5"/>
    <dgm:cxn modelId="{2201B126-29FB-8F4E-99EC-CAB39C27BFC6}" type="presParOf" srcId="{BA0F3126-29D5-EB4D-9214-E04621DE5323}" destId="{4BE717A4-46ED-3743-8002-FBBCB7817187}" srcOrd="4" destOrd="0" presId="urn:microsoft.com/office/officeart/2005/8/layout/process5"/>
    <dgm:cxn modelId="{84F00105-1F25-A94C-97DA-1413B8BDED72}" type="presParOf" srcId="{BA0F3126-29D5-EB4D-9214-E04621DE5323}" destId="{C1F09BC2-907C-A340-8C60-4628ABEB6613}" srcOrd="5" destOrd="0" presId="urn:microsoft.com/office/officeart/2005/8/layout/process5"/>
    <dgm:cxn modelId="{2B2BC482-ACD5-B548-ABFA-E3D2CCA8A98B}" type="presParOf" srcId="{C1F09BC2-907C-A340-8C60-4628ABEB6613}" destId="{E0634777-1A82-4D4F-BE2B-052CFAD716A7}" srcOrd="0" destOrd="0" presId="urn:microsoft.com/office/officeart/2005/8/layout/process5"/>
    <dgm:cxn modelId="{6AF3906A-C890-0943-8E41-355439494407}" type="presParOf" srcId="{BA0F3126-29D5-EB4D-9214-E04621DE5323}" destId="{5BFBCC74-E3BE-9847-ACB7-DD6103FD5A74}" srcOrd="6" destOrd="0" presId="urn:microsoft.com/office/officeart/2005/8/layout/process5"/>
    <dgm:cxn modelId="{5C3DCD03-9EEC-784B-A35C-F70212F61B8A}" type="presParOf" srcId="{BA0F3126-29D5-EB4D-9214-E04621DE5323}" destId="{04A63CF8-F49A-644A-93C8-6A39F6B02A54}" srcOrd="7" destOrd="0" presId="urn:microsoft.com/office/officeart/2005/8/layout/process5"/>
    <dgm:cxn modelId="{91F331E8-70AB-C348-8A19-B0A2FC1B5DAD}" type="presParOf" srcId="{04A63CF8-F49A-644A-93C8-6A39F6B02A54}" destId="{99D58743-D6AC-4E44-8762-FFC3E8A4FBCE}" srcOrd="0" destOrd="0" presId="urn:microsoft.com/office/officeart/2005/8/layout/process5"/>
    <dgm:cxn modelId="{4162050D-B0C3-5D43-83EA-4BE74FC448AB}" type="presParOf" srcId="{BA0F3126-29D5-EB4D-9214-E04621DE5323}" destId="{09C6AB2B-6FE8-534E-AFEC-8E836B41D382}" srcOrd="8" destOrd="0" presId="urn:microsoft.com/office/officeart/2005/8/layout/process5"/>
    <dgm:cxn modelId="{B027FE79-9CD8-5643-8C9C-59C1BFEEC338}" type="presParOf" srcId="{BA0F3126-29D5-EB4D-9214-E04621DE5323}" destId="{5AD81782-799A-0B4B-8540-A2AC4CC03025}" srcOrd="9" destOrd="0" presId="urn:microsoft.com/office/officeart/2005/8/layout/process5"/>
    <dgm:cxn modelId="{D97E12D9-975D-1A4F-9312-85246FA29E9E}" type="presParOf" srcId="{5AD81782-799A-0B4B-8540-A2AC4CC03025}" destId="{145DC724-7451-8F45-92E3-D899BD07D3B9}" srcOrd="0" destOrd="0" presId="urn:microsoft.com/office/officeart/2005/8/layout/process5"/>
    <dgm:cxn modelId="{DBEAF84E-3680-3F40-8366-8771401CB74D}" type="presParOf" srcId="{BA0F3126-29D5-EB4D-9214-E04621DE5323}" destId="{F693A222-0322-2646-880D-3406CB28C3D9}" srcOrd="10" destOrd="0" presId="urn:microsoft.com/office/officeart/2005/8/layout/process5"/>
    <dgm:cxn modelId="{F1E4C95A-BC71-1C41-8782-5F3F02B9D8ED}" type="presParOf" srcId="{BA0F3126-29D5-EB4D-9214-E04621DE5323}" destId="{B6A85CC4-7F64-CE4E-B40B-1A524D4AF60C}" srcOrd="11" destOrd="0" presId="urn:microsoft.com/office/officeart/2005/8/layout/process5"/>
    <dgm:cxn modelId="{8DABC236-2FDF-BF45-A49D-E1A17A080A06}" type="presParOf" srcId="{B6A85CC4-7F64-CE4E-B40B-1A524D4AF60C}" destId="{F76A3495-C764-9442-BF1C-ED75E0E9873C}" srcOrd="0" destOrd="0" presId="urn:microsoft.com/office/officeart/2005/8/layout/process5"/>
    <dgm:cxn modelId="{5EA5E509-86C9-3648-A103-4267499684B2}" type="presParOf" srcId="{BA0F3126-29D5-EB4D-9214-E04621DE5323}" destId="{0130F368-F605-E14B-86B1-19192276138C}" srcOrd="12" destOrd="0" presId="urn:microsoft.com/office/officeart/2005/8/layout/process5"/>
    <dgm:cxn modelId="{D3AE43D5-17EF-5646-8B74-6C88CBEB3690}" type="presParOf" srcId="{BA0F3126-29D5-EB4D-9214-E04621DE5323}" destId="{7DFFB701-B7F4-5F47-A9F6-25BE3EB6AF87}" srcOrd="13" destOrd="0" presId="urn:microsoft.com/office/officeart/2005/8/layout/process5"/>
    <dgm:cxn modelId="{537B82D4-EF73-AC40-9A44-EFBCD3385860}" type="presParOf" srcId="{7DFFB701-B7F4-5F47-A9F6-25BE3EB6AF87}" destId="{7EEE70FC-5A6F-734F-BAB0-80A5C384B4C8}" srcOrd="0" destOrd="0" presId="urn:microsoft.com/office/officeart/2005/8/layout/process5"/>
    <dgm:cxn modelId="{C8B5BC95-3D11-A84C-A54A-55F68FADF2F1}" type="presParOf" srcId="{BA0F3126-29D5-EB4D-9214-E04621DE5323}" destId="{097A82E0-613E-B743-8AFD-73E43C8C9F4D}" srcOrd="14" destOrd="0" presId="urn:microsoft.com/office/officeart/2005/8/layout/process5"/>
    <dgm:cxn modelId="{187940B5-81A4-A24C-A3F2-AE8B363A4986}" type="presParOf" srcId="{BA0F3126-29D5-EB4D-9214-E04621DE5323}" destId="{F5AB9C71-49AB-A64E-83EE-AF5A6F76E158}" srcOrd="15" destOrd="0" presId="urn:microsoft.com/office/officeart/2005/8/layout/process5"/>
    <dgm:cxn modelId="{07AFA5E6-5F22-9540-B073-A71D73409AD5}" type="presParOf" srcId="{F5AB9C71-49AB-A64E-83EE-AF5A6F76E158}" destId="{F422B2B8-2FF5-3F45-B90C-0730A0EE3183}" srcOrd="0" destOrd="0" presId="urn:microsoft.com/office/officeart/2005/8/layout/process5"/>
    <dgm:cxn modelId="{AD568989-6760-994A-AD32-E8CB2EEC2448}" type="presParOf" srcId="{BA0F3126-29D5-EB4D-9214-E04621DE5323}" destId="{26236185-43E8-8F4E-BF32-8C32BCC76390}" srcOrd="16" destOrd="0" presId="urn:microsoft.com/office/officeart/2005/8/layout/process5"/>
  </dgm:cxnLst>
  <dgm:bg>
    <a:solidFill>
      <a:srgbClr val="595959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57885-7D6F-EB4C-BE5A-E28F9BADC12D}">
      <dsp:nvSpPr>
        <dsp:cNvPr id="0" name=""/>
        <dsp:cNvSpPr/>
      </dsp:nvSpPr>
      <dsp:spPr>
        <a:xfrm>
          <a:off x="3276622" y="3581430"/>
          <a:ext cx="2488917" cy="19152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EVM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Measurement</a:t>
          </a:r>
        </a:p>
      </dsp:txBody>
      <dsp:txXfrm>
        <a:off x="3276622" y="3581430"/>
        <a:ext cx="2488917" cy="1915211"/>
      </dsp:txXfrm>
    </dsp:sp>
    <dsp:sp modelId="{A405098C-0E96-A442-8322-5C438CA66A3F}">
      <dsp:nvSpPr>
        <dsp:cNvPr id="0" name=""/>
        <dsp:cNvSpPr/>
      </dsp:nvSpPr>
      <dsp:spPr>
        <a:xfrm rot="13047151">
          <a:off x="1274427" y="2643542"/>
          <a:ext cx="2507277" cy="7376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AAB5F-7A82-D041-AF2B-BB6478F55B76}">
      <dsp:nvSpPr>
        <dsp:cNvPr id="0" name=""/>
        <dsp:cNvSpPr/>
      </dsp:nvSpPr>
      <dsp:spPr>
        <a:xfrm>
          <a:off x="76191" y="1143013"/>
          <a:ext cx="2913329" cy="221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RF/Analog Effects</a:t>
          </a:r>
          <a:endParaRPr lang="en-US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smtClean="0"/>
            <a:t>Amplifier/Mixer Nonlinearity</a:t>
          </a:r>
          <a:endParaRPr lang="en-US" sz="1800" u="none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 smtClean="0"/>
            <a:t>Carrier Frequency Offset</a:t>
          </a:r>
          <a:endParaRPr lang="en-US" sz="1800" b="0" u="none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smtClean="0"/>
            <a:t>LO leakage</a:t>
          </a:r>
          <a:endParaRPr lang="en-US" sz="1800" u="none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smtClean="0"/>
            <a:t>Sinc Rolloff (DAC)</a:t>
          </a:r>
          <a:endParaRPr lang="en-US" sz="1800" u="none" kern="1200" dirty="0"/>
        </a:p>
      </dsp:txBody>
      <dsp:txXfrm>
        <a:off x="76191" y="1143013"/>
        <a:ext cx="2913329" cy="2214017"/>
      </dsp:txXfrm>
    </dsp:sp>
    <dsp:sp modelId="{21A22059-EECA-964C-B611-C8925F61890B}">
      <dsp:nvSpPr>
        <dsp:cNvPr id="0" name=""/>
        <dsp:cNvSpPr/>
      </dsp:nvSpPr>
      <dsp:spPr>
        <a:xfrm rot="16182878">
          <a:off x="3532369" y="2120226"/>
          <a:ext cx="1957004" cy="7376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6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971D4-726B-624E-BC16-23E7CB049F7E}">
      <dsp:nvSpPr>
        <dsp:cNvPr id="0" name=""/>
        <dsp:cNvSpPr/>
      </dsp:nvSpPr>
      <dsp:spPr>
        <a:xfrm>
          <a:off x="3276589" y="762016"/>
          <a:ext cx="2458816" cy="1497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6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Channel Effects</a:t>
          </a:r>
          <a:endParaRPr lang="en-US" sz="20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Channel Interference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White Noise</a:t>
          </a:r>
          <a:endParaRPr lang="en-US" sz="1800" b="0" kern="1200" dirty="0"/>
        </a:p>
      </dsp:txBody>
      <dsp:txXfrm>
        <a:off x="3276589" y="762016"/>
        <a:ext cx="2458816" cy="1497085"/>
      </dsp:txXfrm>
    </dsp:sp>
    <dsp:sp modelId="{5A1A5C5D-9DE3-E54B-8611-E5F5983C1340}">
      <dsp:nvSpPr>
        <dsp:cNvPr id="0" name=""/>
        <dsp:cNvSpPr/>
      </dsp:nvSpPr>
      <dsp:spPr>
        <a:xfrm rot="19260927">
          <a:off x="5217618" y="2621162"/>
          <a:ext cx="2434874" cy="7376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6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7DE528-50F1-0640-8379-A3D531C745E6}">
      <dsp:nvSpPr>
        <dsp:cNvPr id="0" name=""/>
        <dsp:cNvSpPr/>
      </dsp:nvSpPr>
      <dsp:spPr>
        <a:xfrm>
          <a:off x="6019794" y="1219202"/>
          <a:ext cx="2723188" cy="2009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6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Digital Effects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 smtClean="0"/>
            <a:t>Quantization Noise (ADC)</a:t>
          </a:r>
          <a:endParaRPr lang="en-US" sz="1800" b="0" u="none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smtClean="0"/>
            <a:t>Quadrature Phase Offset</a:t>
          </a:r>
          <a:endParaRPr lang="en-US" sz="1800" b="0" u="none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smtClean="0"/>
            <a:t>IQ Gain Imbalance</a:t>
          </a:r>
          <a:endParaRPr lang="en-US" sz="1800" b="0" u="none" kern="1200" dirty="0"/>
        </a:p>
      </dsp:txBody>
      <dsp:txXfrm>
        <a:off x="6019794" y="1219202"/>
        <a:ext cx="2723188" cy="20097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0.45455</cdr:x>
      <cdr:y>0.37681</cdr:y>
    </cdr:from>
    <cdr:to>
      <cdr:x>0.60606</cdr:x>
      <cdr:y>0.47358</cdr:y>
    </cdr:to>
    <cdr:sp macro="" textlink="">
      <cdr:nvSpPr>
        <cdr:cNvPr id="2" name="Content Placeholder 17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2286000" y="1981200"/>
          <a:ext cx="761977" cy="508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342900" indent="-342900" algn="l" rtl="0" eaLnBrk="0" fontAlgn="base" hangingPunct="0">
            <a:spcBef>
              <a:spcPts val="2000"/>
            </a:spcBef>
            <a:spcAft>
              <a:spcPct val="0"/>
            </a:spcAft>
            <a:buClr>
              <a:srgbClr val="1F497D"/>
            </a:buClr>
            <a:buSzPct val="90000"/>
            <a:buFont typeface="Wingdings 2" pitchFamily="-108" charset="2"/>
            <a:buChar char="Ü"/>
            <a:defRPr sz="2000" kern="1200">
              <a:solidFill>
                <a:srgbClr val="DFFF44"/>
              </a:solidFill>
              <a:latin typeface="Century Gothic"/>
              <a:ea typeface="ＭＳ Ｐゴシック" charset="-128"/>
              <a:cs typeface="ＭＳ Ｐゴシック" charset="-128"/>
            </a:defRPr>
          </a:lvl1pPr>
          <a:lvl2pPr marL="685800" indent="-336550" algn="l" rtl="0" eaLnBrk="0" fontAlgn="base" hangingPunct="0">
            <a:spcBef>
              <a:spcPts val="600"/>
            </a:spcBef>
            <a:spcAft>
              <a:spcPct val="0"/>
            </a:spcAft>
            <a:buClr>
              <a:srgbClr val="949FBF"/>
            </a:buClr>
            <a:buSzPct val="90000"/>
            <a:buFont typeface="Wingdings 2" pitchFamily="-108" charset="2"/>
            <a:buChar char="Ü"/>
            <a:defRPr sz="1800" kern="1200">
              <a:solidFill>
                <a:srgbClr val="DFFF44"/>
              </a:solidFill>
              <a:latin typeface="Century Gothic"/>
              <a:ea typeface="ＭＳ Ｐゴシック" charset="-128"/>
            </a:defRPr>
          </a:lvl2pPr>
          <a:lvl3pPr marL="1035050" indent="-349250" algn="l" rtl="0" eaLnBrk="0" fontAlgn="base" hangingPunct="0">
            <a:spcBef>
              <a:spcPts val="600"/>
            </a:spcBef>
            <a:spcAft>
              <a:spcPct val="0"/>
            </a:spcAft>
            <a:buClr>
              <a:srgbClr val="1F497D"/>
            </a:buClr>
            <a:buSzPct val="90000"/>
            <a:buFont typeface="Wingdings 2" pitchFamily="-108" charset="2"/>
            <a:buChar char="Ü"/>
            <a:defRPr sz="1800" kern="1200">
              <a:solidFill>
                <a:srgbClr val="DFFF44"/>
              </a:solidFill>
              <a:latin typeface="Century Gothic"/>
              <a:ea typeface="ＭＳ Ｐゴシック" charset="-128"/>
            </a:defRPr>
          </a:lvl3pPr>
          <a:lvl4pPr marL="1371600" indent="-336550" algn="l" rtl="0" eaLnBrk="0" fontAlgn="base" hangingPunct="0">
            <a:spcBef>
              <a:spcPts val="600"/>
            </a:spcBef>
            <a:spcAft>
              <a:spcPct val="0"/>
            </a:spcAft>
            <a:buClr>
              <a:srgbClr val="949FBF"/>
            </a:buClr>
            <a:buSzPct val="90000"/>
            <a:buFont typeface="Wingdings 2" pitchFamily="-108" charset="2"/>
            <a:buChar char="Ü"/>
            <a:defRPr sz="1800" kern="1200">
              <a:solidFill>
                <a:srgbClr val="DFFF44"/>
              </a:solidFill>
              <a:latin typeface="Century Gothic"/>
              <a:ea typeface="ＭＳ Ｐゴシック" charset="-128"/>
            </a:defRPr>
          </a:lvl4pPr>
          <a:lvl5pPr marL="1720850" indent="-349250" algn="l" rtl="0" eaLnBrk="0" fontAlgn="base" hangingPunct="0">
            <a:spcBef>
              <a:spcPts val="600"/>
            </a:spcBef>
            <a:spcAft>
              <a:spcPct val="0"/>
            </a:spcAft>
            <a:buClr>
              <a:srgbClr val="1F497D"/>
            </a:buClr>
            <a:buSzPct val="90000"/>
            <a:buFont typeface="Wingdings 2" pitchFamily="-108" charset="2"/>
            <a:buChar char="Ü"/>
            <a:defRPr sz="1800" kern="1200">
              <a:solidFill>
                <a:srgbClr val="DFFF44"/>
              </a:solidFill>
              <a:latin typeface="Century Gothic"/>
              <a:ea typeface="ＭＳ Ｐゴシック" charset="-128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ysClr val="window" lastClr="FFFFFF"/>
              </a:solidFill>
              <a:latin typeface="Century Gothic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ysClr val="window" lastClr="FFFFFF"/>
              </a:solidFill>
              <a:latin typeface="Century Gothic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ysClr val="window" lastClr="FFFFFF"/>
              </a:solidFill>
              <a:latin typeface="Century Gothic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eaLnBrk="1">
            <a:buFont typeface="Arial" pitchFamily="29" charset="0"/>
            <a:buNone/>
          </a:pPr>
          <a:r>
            <a:rPr lang="en-US" sz="1800" dirty="0" smtClean="0">
              <a:solidFill>
                <a:srgbClr val="FFFFFF"/>
              </a:solidFill>
            </a:rPr>
            <a:t>21%</a:t>
          </a:r>
        </a:p>
      </cdr:txBody>
    </cdr:sp>
  </cdr:relSizeAnchor>
  <cdr:relSizeAnchor xmlns:cdr="http://schemas.openxmlformats.org/drawingml/2006/chartDrawing">
    <cdr:from>
      <cdr:x>0.33333</cdr:x>
      <cdr:y>0.15942</cdr:y>
    </cdr:from>
    <cdr:to>
      <cdr:x>0.4697</cdr:x>
      <cdr:y>0.2562</cdr:y>
    </cdr:to>
    <cdr:sp macro="" textlink="">
      <cdr:nvSpPr>
        <cdr:cNvPr id="3" name="Content Placeholder 17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1676400" y="838200"/>
          <a:ext cx="685817" cy="508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pPr eaLnBrk="1">
            <a:buFont typeface="Arial" pitchFamily="29" charset="0"/>
            <a:buNone/>
          </a:pPr>
          <a:r>
            <a:rPr lang="en-US" sz="1800" dirty="0" smtClean="0">
              <a:solidFill>
                <a:srgbClr val="FFFFFF"/>
              </a:solidFill>
            </a:rPr>
            <a:t>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E7620FB-CE8B-CF49-821A-E8A17A05765A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A7F8A16-B41A-6F44-913F-C61885422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566FD6A-E791-7B4C-A375-D288A375C86B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E7D44F-E13D-3943-ADDE-9801DEEC2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9A3A8A-4C09-C34C-A2AE-63D4A0EA2B16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Answer why we would use an FPGA to do this measurement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Handle the large data sets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Could support MIMO with more gates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10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As we saw from previous slide,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filter is first digital stage of measuring EVM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Downsream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DSP components accuracy relate directly to the performance of the filter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implmenentation</a:t>
            </a: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3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main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resaons</a:t>
            </a: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- Flexibility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Accuracy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Speed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Measurement speed, accuracy and repeatability are paramount in ATE.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EVM is a sensitive measurement that can be made more consistent by averaging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Averaging takes up time, so if we can reduce residual noise contributors without the use extra DSP, that would be advantageous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The filter is the first DSP stage in the EVM process, then symbol timing recovery, then the actual EVM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If we can set design limits based on accuracy guarantees, we can optimize are measurement on the FPGA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11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Downsream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DSP components accuracy relate directly to the performance of the filter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implmenentation</a:t>
            </a: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3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main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resaons</a:t>
            </a: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- Flexibility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Accuracy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Speed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Measurement speed, accuracy and repeatability are paramount in ATE.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EVM is a sensitive measurement that can be made more consistent by averaging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Averaging takes up time, so if we can reduce residual noise contributors without the use extra DSP, that would be advantageous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The filter is the first DSP stage in the EVM process, then symbol timing recovery, then the actual EVM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If we can set design limits based on accuracy guarantees, we can optimize are measurement on the FPGA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12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The data correlates along the </a:t>
            </a: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Rolloff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factor Error axis </a:t>
            </a: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b/c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each one of these mismatch systems is fed the same data in parallel.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If you take a vertical sliver of data, that data has a pseudo random distribution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13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Note the behavior is random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Also note how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sensitive the measurement is to this error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Smaller deviations/variation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peaks at 1-2 %- could also use this data for calibration/equalization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14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Downsream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DSP components accuracy relate directly to the performance of the filter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implmenentation</a:t>
            </a: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3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main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resaons</a:t>
            </a: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- Flexibility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Accuracy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Speed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Measurement speed, accuracy and repeatability are paramount in ATE.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EVM is a sensitive measurement that can be made more consistent by averaging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Averaging takes up time, so if we can reduce residual noise contributors without the use extra DSP, that would be advantageous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The filter is the first DSP stage in the EVM process, then symbol timing recovery, then the actual EVM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If we can set design limits based on accuracy guarantees, we can optimize are measurement on the FPGA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15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Filter order relates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to design optimization: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Smaller order -&gt; smaller footprint -&gt; faster response -&gt; easier to parallel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Larger order -&gt; longer time response -&gt; more accurate freq response -&gt; lower residual EVM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Directly affects symbol timing recovery performance -&gt; directly affects EVM measurement performance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Filter order, essentially filter mismatch -&gt; random error behavior -&gt; additive “noise” that cannot be removed remove without calibration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16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17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18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19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- Main thing is we reduce the data overhead passed to the controller PC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Controller PC should be dedicated to controlling instrumentation, executing test plan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FPGA handles dedicated processing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- Pass only the symbols:  reduce the amount of data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overhead passed to the PC by 8x – 100x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Compute EVM on the FPGA: averaging lots of clock cycles, faster clock cycles on FPGA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  <a:sym typeface="Wingdings"/>
              </a:rPr>
              <a:t>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  <a:sym typeface="Wingdings"/>
              </a:rPr>
              <a:t> faster compute time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20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By saving space,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we leave room for </a:t>
            </a:r>
            <a:r>
              <a:rPr lang="en-US" b="1" u="sng" baseline="0" dirty="0" smtClean="0">
                <a:ea typeface="ＭＳ Ｐゴシック" pitchFamily="-108" charset="-128"/>
                <a:cs typeface="ＭＳ Ｐゴシック" pitchFamily="-108" charset="-128"/>
              </a:rPr>
              <a:t>parallelization of algorithms and EVM tests for multiple </a:t>
            </a:r>
            <a:r>
              <a:rPr lang="en-US" b="1" u="sng" baseline="0" dirty="0" err="1" smtClean="0">
                <a:ea typeface="ＭＳ Ｐゴシック" pitchFamily="-108" charset="-128"/>
                <a:cs typeface="ＭＳ Ｐゴシック" pitchFamily="-108" charset="-128"/>
              </a:rPr>
              <a:t>DUTs</a:t>
            </a:r>
            <a:r>
              <a:rPr lang="en-US" b="1" u="sng" baseline="0" dirty="0" smtClean="0">
                <a:ea typeface="ＭＳ Ｐゴシック" pitchFamily="-108" charset="-128"/>
                <a:cs typeface="ＭＳ Ｐゴシック" pitchFamily="-108" charset="-128"/>
              </a:rPr>
              <a:t> (MIMO &amp; new standards:  LTE, </a:t>
            </a:r>
            <a:r>
              <a:rPr lang="en-US" b="1" u="sng" baseline="0" dirty="0" err="1" smtClean="0">
                <a:ea typeface="ＭＳ Ｐゴシック" pitchFamily="-108" charset="-128"/>
                <a:cs typeface="ＭＳ Ｐゴシック" pitchFamily="-108" charset="-128"/>
              </a:rPr>
              <a:t>WiMax</a:t>
            </a:r>
            <a:r>
              <a:rPr lang="en-US" b="1" u="sng" baseline="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b="1" u="sng" baseline="0" dirty="0" err="1" smtClean="0">
                <a:ea typeface="ＭＳ Ｐゴシック" pitchFamily="-108" charset="-128"/>
                <a:cs typeface="ＭＳ Ｐゴシック" pitchFamily="-108" charset="-128"/>
              </a:rPr>
              <a:t>WiBro</a:t>
            </a:r>
            <a:r>
              <a:rPr lang="en-US" b="1" u="sng" baseline="0" dirty="0" smtClean="0">
                <a:ea typeface="ＭＳ Ｐゴシック" pitchFamily="-108" charset="-128"/>
                <a:cs typeface="ＭＳ Ｐゴシック" pitchFamily="-108" charset="-128"/>
              </a:rPr>
              <a:t>, 802.11n)</a:t>
            </a:r>
            <a:endParaRPr lang="en-US" b="1" u="sng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Notes: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Know what percentage a 256tap,512tap 1024tap  filters occupy: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256tap:	10%   (2314/24624)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512tap:	17%   (4255/24624)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1024tap:	23%   (5895/24624) hypothesized:	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Emphasize reasonable usage of resources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know the size of larger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FPGAs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Altera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Stratix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IV&amp;V; up to 622.000 (current design would be ~2%)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Xilinx-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Virtex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5&amp;6 – up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tp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758,784  current design would be ~less than 1.5%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21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take max/min</a:t>
            </a:r>
            <a:r>
              <a:rPr lang="en-US" baseline="0" dirty="0" smtClean="0"/>
              <a:t> error, roughly within 0.6% which is close to what was predicted for the given filter order </a:t>
            </a:r>
          </a:p>
          <a:p>
            <a:r>
              <a:rPr lang="en-US" baseline="0" dirty="0" smtClean="0"/>
              <a:t>*- taken from Evaluation Engineers website:  </a:t>
            </a:r>
            <a:r>
              <a:rPr lang="en-US" baseline="0" dirty="0" err="1" smtClean="0"/>
              <a:t>www.evaluationengineering.com/index.php/solutions/ate/reducing-evm-test-time-and-identifying-failure-mechanisms.html</a:t>
            </a:r>
            <a:r>
              <a:rPr lang="en-US" baseline="0" dirty="0" smtClean="0"/>
              <a:t> by Keith </a:t>
            </a:r>
            <a:r>
              <a:rPr lang="en-US" baseline="0" dirty="0" err="1" smtClean="0"/>
              <a:t>Schaub</a:t>
            </a:r>
            <a:endParaRPr lang="en-US" baseline="0" dirty="0" smtClean="0"/>
          </a:p>
          <a:p>
            <a:r>
              <a:rPr lang="en-US" baseline="0" dirty="0" smtClean="0"/>
              <a:t>** -from NI website &amp; PDF: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7D44F-E13D-3943-ADDE-9801DEEC2C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Shown</a:t>
            </a:r>
            <a:r>
              <a:rPr lang="en-US" baseline="0" dirty="0" smtClean="0"/>
              <a:t> that can reduce residual error below 1% with optimization of filter and symbol timing recovery</a:t>
            </a:r>
          </a:p>
          <a:p>
            <a:r>
              <a:rPr lang="en-US" baseline="0" dirty="0" smtClean="0"/>
              <a:t>- Test time better than 100x over PC based EVM computation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7D44F-E13D-3943-ADDE-9801DEEC2C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Update this slide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with new color distribution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24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Update this slide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with new color distribution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25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7D44F-E13D-3943-ADDE-9801DEEC2C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7D44F-E13D-3943-ADDE-9801DEEC2C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Interesting Notes:  Difference EVM or Delta EVM can be difficult due to varying delays</a:t>
            </a:r>
            <a:r>
              <a:rPr lang="en-US" baseline="0" dirty="0" smtClean="0"/>
              <a:t> through different </a:t>
            </a:r>
            <a:r>
              <a:rPr lang="en-US" baseline="0" dirty="0" err="1" smtClean="0"/>
              <a:t>DUTs</a:t>
            </a:r>
            <a:endParaRPr lang="en-US" baseline="0" dirty="0" smtClean="0"/>
          </a:p>
          <a:p>
            <a:r>
              <a:rPr lang="en-US" baseline="0" dirty="0" smtClean="0"/>
              <a:t>Also note, my correlation technique, coupled with oversampling at 64x &amp; 90degree IQ phase ambiguity correction would remedy this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7D44F-E13D-3943-ADDE-9801DEEC2C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4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5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6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7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So here’s the overall setup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Explain where the FPGA fits in to the test system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What are the difficulties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Lots of DSP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stages, complex math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EVM is highly sensitive, need averaging to get stable/reliable answer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Need to keep test system error out of measurement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Here’s what we need to address first: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 filter error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Downsream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DSP components accuracy relate directly to the performance of the filter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implmenentation</a:t>
            </a: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3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main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resaons</a:t>
            </a:r>
            <a:endParaRPr lang="en-US" baseline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- Flexibility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Accuracy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Speed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Matching of the pulse shaping filters important,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8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Optimized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test vectors:  identify “worst-case” scenario input vectors, and then establish new pass/fail criteria based on the performance of the worst-case input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Problem: requires highly accurate models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  <a:sym typeface="Wingdings"/>
              </a:rPr>
              <a:t>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</a:rPr>
              <a:t>SoC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 and complex ICs difficult to model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Delta EVM:  split input signal into receiver and DUT and then subtract 2 signals to find EVM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Agilent 89604A/AN uses this: 0.5% - 1.3% accuracy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Problem: repeatability is dependent on test equipment fidelity, accurate results may require large data sets and high oversample rates, DUT delays can vary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</a:rPr>
              <a:t>FPGA-based EVM:  synthesize DSP necessary to reduce data needed to compute EVM/compute EVM on FPGA </a:t>
            </a:r>
            <a:r>
              <a:rPr lang="en-US" baseline="0" dirty="0" err="1" smtClean="0">
                <a:ea typeface="ＭＳ Ｐゴシック" pitchFamily="-108" charset="-128"/>
                <a:cs typeface="ＭＳ Ｐゴシック" pitchFamily="-108" charset="-128"/>
                <a:sym typeface="Wingdings"/>
              </a:rPr>
              <a:t></a:t>
            </a: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  <a:sym typeface="Wingdings"/>
              </a:rPr>
              <a:t> processing in real-time, parallel processing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-108" charset="-128"/>
                <a:cs typeface="ＭＳ Ｐゴシック" pitchFamily="-108" charset="-128"/>
                <a:sym typeface="Wingdings"/>
              </a:rPr>
              <a:t>Problem:  LIMITED ARITHMETIC RESOURCES, limit the scope &amp; optimize demodulation algorithms, need to establish design criteria for insured accuracy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CABC9-8CCE-484C-A063-DDB45D59F932}" type="slidenum">
              <a:rPr lang="en-US" smtClean="0"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9</a:t>
            </a:fld>
            <a:endParaRPr lang="en-US" smtClean="0"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endParaRPr lang="en-US" sz="3200" i="1">
              <a:latin typeface="Century Schoolbook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BC12-3C5D-0747-962D-D8F506ED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1C5E-AD2B-914B-91B2-D85577D76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E805-7329-A647-9A7D-F2039DCE5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705D-9587-224F-9EAF-86BE62FE0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04FF-C48A-334F-ACCA-3B23E147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5DEB-C99E-1C4F-9A68-0E970E03C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F243-3CD7-8247-A077-72489EAE5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1D5D-C4C4-A643-838A-CE974A02D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5084-38E8-9E4E-B902-99F076C59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126E-FF48-2D4E-8D32-783BCD56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5BFF-7B54-2F46-81BF-CAD46B5E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748F-1028-5547-9790-A5BAD580D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33F5-F8BE-D345-89DD-6A0A4FED2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64F1-7204-514D-A12E-B346A2DA4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A8F8-3095-E04F-B31F-AF8824D011B1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FC8E-4DB2-8441-972D-2883A5B0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E986-99A1-7041-BA52-1207CC6E7158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7AE9-48E0-CF46-94A9-4A486CBC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8FA7-0447-1843-9C41-7D1D5E1693FF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2AD6-C053-F54A-A6E9-E59606CE7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9D68-FD9C-3B46-9554-1488E3530253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A502-ACF4-6340-9088-4A3E7C324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3203-4402-1B4A-88B5-12A63895FBDC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2190-DF7A-174D-8C99-D081FEAD3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069A-3E44-D146-828A-C24BA900A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68D8-1E1D-2245-820E-C31A7E31B922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3255-6EDE-1C49-AA98-9D3FE5A65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E3AA-D296-7B4D-B62C-680793BFD680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F110-FACA-6C44-98C0-B7396902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03608-DDEB-1F43-9E47-B468BB55455B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4C41-ED86-E24E-98CA-AD91598D7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6653-4C46-6C46-AD29-D56A6BFCB588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D1AD-7AD3-FE44-949B-079A10AD8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C78F-F943-944F-B71C-157636E0DE6B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239F-D341-BC4A-935F-EA170410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8336-1EE9-CD4F-AF5F-B10ED74FC432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C886-A871-424C-85EE-C81C84E24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7511-EB1B-DF41-B670-FFABCDCBD437}" type="datetime1">
              <a:rPr lang="en-US"/>
              <a:pPr>
                <a:defRPr/>
              </a:pPr>
              <a:t>10/6/10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D993-04FA-B844-B3B6-7E80FACBF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bIns="0" anchor="b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noProof="0"/>
              <a:t>Click icon to add picture</a:t>
            </a:r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noProof="0"/>
              <a:t>Click icon to add picture</a:t>
            </a:r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noProof="0"/>
              <a:t>Click icon to add picture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B091-ECBC-2B40-B73E-CCA54F175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1F61-A350-604D-8FE6-FF5161835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69E2-4CB7-5F4E-9099-198CC451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6381-3130-7942-B7AB-0F48186FB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1196-7CA0-9143-BC3A-2E8FD135F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92E69B0-8483-0847-908D-291F1517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6" r:id="rId1"/>
    <p:sldLayoutId id="2147484377" r:id="rId2"/>
    <p:sldLayoutId id="2147484378" r:id="rId3"/>
    <p:sldLayoutId id="2147484397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8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FAA77CC-ABD3-8E45-B3D9-AC72E7F72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  <p:sldLayoutId id="2147484411" r:id="rId13"/>
    <p:sldLayoutId id="214748441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D6FBB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-108" charset="2"/>
        <a:buChar char="Ü"/>
        <a:defRPr sz="2200" kern="1200">
          <a:solidFill>
            <a:srgbClr val="DFFF44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-108" charset="2"/>
        <a:buChar char="Ü"/>
        <a:defRPr sz="2000" kern="1200">
          <a:solidFill>
            <a:srgbClr val="DFFF44"/>
          </a:soli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-108" charset="2"/>
        <a:buChar char="Ü"/>
        <a:defRPr kern="1200">
          <a:solidFill>
            <a:srgbClr val="DFFF44"/>
          </a:solidFill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-108" charset="2"/>
        <a:buChar char="Ü"/>
        <a:defRPr kern="1200">
          <a:solidFill>
            <a:srgbClr val="DFFF44"/>
          </a:solidFill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-108" charset="2"/>
        <a:buChar char="Ü"/>
        <a:defRPr kern="1200">
          <a:solidFill>
            <a:srgbClr val="DFFF44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 6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lum bright="-30000"/>
          </a:blip>
          <a:stretch>
            <a:fillRect/>
          </a:stretch>
        </p:blipFill>
        <p:spPr>
          <a:xfrm rot="10800000">
            <a:off x="0" y="0"/>
            <a:ext cx="9144000" cy="8458200"/>
          </a:xfrm>
          <a:prstGeom prst="rect">
            <a:avLst/>
          </a:prstGeom>
        </p:spPr>
      </p:pic>
      <p:sp>
        <p:nvSpPr>
          <p:cNvPr id="41988" name="Subtitle 5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5213" cy="1828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DFFF44"/>
                </a:solidFill>
                <a:latin typeface="+mj-lt"/>
                <a:cs typeface="Century Gothic (Body)"/>
              </a:rPr>
              <a:t>Synthetic DSP Approach for Novel FPGA-Based Measurement of Error Vector Magnitude</a:t>
            </a:r>
          </a:p>
        </p:txBody>
      </p:sp>
      <p:sp>
        <p:nvSpPr>
          <p:cNvPr id="2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pic>
        <p:nvPicPr>
          <p:cNvPr id="5" name="Picture 6" descr="itcyel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721350"/>
            <a:ext cx="21336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6"/>
          <p:cNvSpPr txBox="1">
            <a:spLocks/>
          </p:cNvSpPr>
          <p:nvPr/>
        </p:nvSpPr>
        <p:spPr bwMode="auto">
          <a:xfrm>
            <a:off x="1066800" y="26670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Devin Morris</a:t>
            </a:r>
          </a:p>
          <a:p>
            <a:pPr eaLnBrk="0" hangingPunct="0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Dr. William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Eisenstadt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D6FBB0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eaLnBrk="0" hangingPunct="0"/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D6FBB0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Andrea Paganini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Mustapha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Slamani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D6FBB0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Tim Platt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John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Ferrario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D6FBB0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</p:txBody>
      </p:sp>
      <p:sp>
        <p:nvSpPr>
          <p:cNvPr id="11" name="Title 16"/>
          <p:cNvSpPr txBox="1">
            <a:spLocks/>
          </p:cNvSpPr>
          <p:nvPr/>
        </p:nvSpPr>
        <p:spPr bwMode="auto">
          <a:xfrm>
            <a:off x="4572000" y="26670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University of Florida</a:t>
            </a:r>
            <a:endParaRPr lang="en-US" sz="2000" dirty="0" smtClean="0">
              <a:solidFill>
                <a:srgbClr val="D6FBB0"/>
              </a:solidFill>
              <a:latin typeface="Arial"/>
              <a:cs typeface="Arial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D6FBB0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D6FBB0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D6FBB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IBM System &amp; Technology Group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D6FBB0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FPGA-based DSP Advantages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7" name="Content Placeholder 17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382000" cy="56388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Flexibility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Reconfigurable DSP architecture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Advanced toolsets to support development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Constantly expanding capabilities with more gates</a:t>
            </a:r>
          </a:p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Speed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High-speed I/O: between data capture devices &amp; PC digital buses  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Take advantage of dedicated DSP resources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Parallel processing &amp; distributed arithmetic architectures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Task FPGA with handling large data sets &amp; computationally intensive processes</a:t>
            </a:r>
            <a:endParaRPr lang="en-US" dirty="0" smtClean="0">
              <a:solidFill>
                <a:srgbClr val="D6FBB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Why Focus on Filter?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7" name="Content Placeholder 17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207375" cy="54864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Flexibility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Reprogram filter coefficients </a:t>
            </a:r>
            <a:r>
              <a:rPr lang="en-US" dirty="0" err="1" smtClean="0">
                <a:solidFill>
                  <a:srgbClr val="D6FBB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D6FBB0"/>
                </a:solidFill>
              </a:rPr>
              <a:t> Support multiple standards</a:t>
            </a:r>
          </a:p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Speed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Ideal structure for parallel architecture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Clock can operate above sample rate</a:t>
            </a:r>
          </a:p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Accuracy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DSP front-end “noise” contributor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Downstream DSP is dependent on filter accuracy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Focus on three impairments:  Filter Mismatch, Filter Order, Fixed-point effects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endParaRPr lang="en-US" sz="1800" dirty="0" smtClean="0">
              <a:solidFill>
                <a:srgbClr val="D6FBB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Filter Mismatch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4" descr="RCfilt_FreqRespPresF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2667000"/>
          </a:xfrm>
          <a:prstGeom prst="rect">
            <a:avLst/>
          </a:prstGeom>
        </p:spPr>
      </p:pic>
      <p:pic>
        <p:nvPicPr>
          <p:cNvPr id="7" name="Picture 6" descr="RCfilt_ImpRespPresFor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67200"/>
            <a:ext cx="8229600" cy="2400723"/>
          </a:xfrm>
          <a:prstGeom prst="rect">
            <a:avLst/>
          </a:prstGeom>
        </p:spPr>
      </p:pic>
      <p:sp>
        <p:nvSpPr>
          <p:cNvPr id="9" name="Content Placeholder 17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029200" cy="5334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Frequency Response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endParaRPr lang="en-US" sz="1800" dirty="0" smtClean="0">
              <a:solidFill>
                <a:srgbClr val="D6FBB0"/>
              </a:solidFill>
            </a:endParaRPr>
          </a:p>
        </p:txBody>
      </p:sp>
      <p:sp>
        <p:nvSpPr>
          <p:cNvPr id="10" name="Content Placeholder 17"/>
          <p:cNvSpPr>
            <a:spLocks noGrp="1"/>
          </p:cNvSpPr>
          <p:nvPr>
            <p:ph sz="half" idx="1"/>
          </p:nvPr>
        </p:nvSpPr>
        <p:spPr>
          <a:xfrm>
            <a:off x="838200" y="4343400"/>
            <a:ext cx="5029200" cy="5334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Impulse Response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endParaRPr lang="en-US" sz="1800" dirty="0" smtClean="0">
              <a:solidFill>
                <a:srgbClr val="D6FBB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Instantaneous EVM vs. Filter Error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9" name="Picture 8" descr="EVMspec_PresentationFormat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243454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EVM vs. Filter Mismatch Error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6" name="Picture 5" descr="EVMcloseupPresForm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8437694" cy="426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tOrder32ptCo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2850268" cy="1981200"/>
          </a:xfrm>
          <a:prstGeom prst="rect">
            <a:avLst/>
          </a:prstGeom>
        </p:spPr>
      </p:pic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Filter Order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7" name="Content Placeholder 17"/>
          <p:cNvSpPr>
            <a:spLocks noGrp="1"/>
          </p:cNvSpPr>
          <p:nvPr>
            <p:ph sz="half" idx="1"/>
          </p:nvPr>
        </p:nvSpPr>
        <p:spPr>
          <a:xfrm>
            <a:off x="1676400" y="1143000"/>
            <a:ext cx="1447799" cy="457200"/>
          </a:xfrm>
        </p:spPr>
        <p:txBody>
          <a:bodyPr>
            <a:noAutofit/>
          </a:bodyPr>
          <a:lstStyle/>
          <a:p>
            <a:pPr algn="ctr"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32-Order</a:t>
            </a:r>
          </a:p>
        </p:txBody>
      </p:sp>
      <p:pic>
        <p:nvPicPr>
          <p:cNvPr id="7" name="Picture 6" descr="FiltOrder64ptCoe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143000"/>
            <a:ext cx="2851274" cy="1981199"/>
          </a:xfrm>
          <a:prstGeom prst="rect">
            <a:avLst/>
          </a:prstGeom>
        </p:spPr>
      </p:pic>
      <p:pic>
        <p:nvPicPr>
          <p:cNvPr id="8" name="Picture 7" descr="FiltOrder128ptCoe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43000"/>
            <a:ext cx="2851275" cy="1981200"/>
          </a:xfrm>
          <a:prstGeom prst="rect">
            <a:avLst/>
          </a:prstGeom>
        </p:spPr>
      </p:pic>
      <p:pic>
        <p:nvPicPr>
          <p:cNvPr id="9" name="Picture 8" descr="FiltOrderFreqRespCompa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657600"/>
            <a:ext cx="8839200" cy="299809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half" idx="1"/>
          </p:nvPr>
        </p:nvSpPr>
        <p:spPr>
          <a:xfrm>
            <a:off x="4648200" y="1143000"/>
            <a:ext cx="1295400" cy="457200"/>
          </a:xfrm>
        </p:spPr>
        <p:txBody>
          <a:bodyPr>
            <a:noAutofit/>
          </a:bodyPr>
          <a:lstStyle/>
          <a:p>
            <a:pPr algn="ctr"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64-Order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half" idx="1"/>
          </p:nvPr>
        </p:nvSpPr>
        <p:spPr>
          <a:xfrm>
            <a:off x="7543800" y="1143000"/>
            <a:ext cx="1447799" cy="457200"/>
          </a:xfrm>
        </p:spPr>
        <p:txBody>
          <a:bodyPr>
            <a:noAutofit/>
          </a:bodyPr>
          <a:lstStyle/>
          <a:p>
            <a:pPr algn="ctr"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128-Order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half" idx="1"/>
          </p:nvPr>
        </p:nvSpPr>
        <p:spPr>
          <a:xfrm>
            <a:off x="1905000" y="3276600"/>
            <a:ext cx="4800600" cy="457200"/>
          </a:xfrm>
        </p:spPr>
        <p:txBody>
          <a:bodyPr>
            <a:noAutofit/>
          </a:bodyPr>
          <a:lstStyle/>
          <a:p>
            <a:pPr algn="ctr"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Frequency Response Comparison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Filter Order vs. Recovered Symbols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6" name="Picture 5" descr="FilterOrderCons_PresFormat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229600" cy="4985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EVM vs. Filter Order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6" name="Picture 5" descr="EVMvsFiltOrder_Graph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207639" cy="487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Fixed-Point Effects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4" name="Picture 3" descr="FixedPointvsFloating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5105400" cy="5257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0" y="1219200"/>
          <a:ext cx="3276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765"/>
                <a:gridCol w="1139687"/>
                <a:gridCol w="1282148"/>
              </a:tblGrid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Alpha</a:t>
                      </a:r>
                      <a:endParaRPr lang="en-US" sz="16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EVM Error (8-bit)</a:t>
                      </a:r>
                      <a:endParaRPr lang="en-US" sz="16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EVM Error (16-bit)</a:t>
                      </a:r>
                      <a:endParaRPr lang="en-US" sz="16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D6FBB0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0.19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0.0004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D6FBB0"/>
                          </a:solidFill>
                        </a:rPr>
                        <a:t>0.2</a:t>
                      </a:r>
                      <a:endParaRPr lang="en-US" b="1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0.45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0.0002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D6FBB0"/>
                          </a:solidFill>
                        </a:rPr>
                        <a:t>0.3</a:t>
                      </a:r>
                      <a:endParaRPr lang="en-US" b="1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0.18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7.38e-6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D6FBB0"/>
                          </a:solidFill>
                        </a:rPr>
                        <a:t>0.4</a:t>
                      </a:r>
                      <a:endParaRPr lang="en-US" b="1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0.34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6.36e-6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D6FBB0"/>
                          </a:solidFill>
                        </a:rPr>
                        <a:t>0.5</a:t>
                      </a:r>
                      <a:endParaRPr lang="en-US" b="1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0.25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0.0001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D6FBB0"/>
                          </a:solidFill>
                        </a:rPr>
                        <a:t>0.6</a:t>
                      </a:r>
                      <a:endParaRPr lang="en-US" b="1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0.29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0.0001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D6FBB0"/>
                          </a:solidFill>
                        </a:rPr>
                        <a:t>0.7</a:t>
                      </a:r>
                      <a:endParaRPr lang="en-US" b="1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0.25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FBB0"/>
                          </a:solidFill>
                        </a:rPr>
                        <a:t>4.34e-5</a:t>
                      </a:r>
                      <a:endParaRPr lang="en-US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Summary of Optimization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" name="Content Placeholder 17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7978775" cy="55626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Mismatch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Quantified range of appreciable error at low and extreme mismatch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Nominal EVM Error Range:  0.1% - 0.7%</a:t>
            </a:r>
          </a:p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Filter Order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Found an optimum filter order for design footprint and accuracy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EVM error:  less than ~0.5% with 160taps</a:t>
            </a:r>
          </a:p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Fixed-Point Effects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Compared 8-bit &amp;16-bit precision against residual effects on EVM: negligible for 16-bit (&lt;0.0004%)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Purpose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7" name="Content Placeholder 17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3863975" cy="5562600"/>
          </a:xfrm>
        </p:spPr>
        <p:txBody>
          <a:bodyPr>
            <a:normAutofit/>
          </a:bodyPr>
          <a:lstStyle/>
          <a:p>
            <a:pPr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IC’s becoming more complex</a:t>
            </a:r>
          </a:p>
          <a:p>
            <a:pPr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More difficult or impossible to conduct de-embedded test</a:t>
            </a:r>
          </a:p>
          <a:p>
            <a:pPr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Need a test solution to measure performance at both the component and system level</a:t>
            </a:r>
          </a:p>
          <a:p>
            <a:pPr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Want to keep test time, complexity, and cost down</a:t>
            </a:r>
          </a:p>
          <a:p>
            <a:pPr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Develop a pathway to implementation in ATE</a:t>
            </a:r>
          </a:p>
          <a:p>
            <a:pPr>
              <a:buClr>
                <a:srgbClr val="DFFF44"/>
              </a:buClr>
              <a:buFont typeface="Arial"/>
              <a:buChar char="•"/>
            </a:pPr>
            <a:endParaRPr lang="en-US" dirty="0" smtClean="0">
              <a:solidFill>
                <a:srgbClr val="D6FBB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8" name="Picture 7" descr="Transceiver_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90600"/>
            <a:ext cx="3317926" cy="2205038"/>
          </a:xfrm>
          <a:prstGeom prst="rect">
            <a:avLst/>
          </a:prstGeom>
        </p:spPr>
      </p:pic>
      <p:pic>
        <p:nvPicPr>
          <p:cNvPr id="9" name="Picture 8" descr="SoC_schemat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581400"/>
            <a:ext cx="2667000" cy="2644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Test Case:  System Overview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5" name="D 13"/>
          <p:cNvGraphicFramePr/>
          <p:nvPr/>
        </p:nvGraphicFramePr>
        <p:xfrm>
          <a:off x="533400" y="1066800"/>
          <a:ext cx="8077200" cy="533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419600" y="3429000"/>
            <a:ext cx="1848354" cy="2978731"/>
          </a:xfrm>
          <a:prstGeom prst="roundRect">
            <a:avLst>
              <a:gd name="adj" fmla="val 16667"/>
            </a:avLst>
          </a:prstGeom>
          <a:solidFill>
            <a:srgbClr val="00B8FF">
              <a:alpha val="1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rgbClr val="D6FBB0"/>
                </a:solidFill>
                <a:latin typeface="Arial"/>
                <a:cs typeface="Arial"/>
              </a:rPr>
              <a:t>Analog/RF &amp; Mixed Signal</a:t>
            </a:r>
            <a:endParaRPr lang="en-US" sz="1400" b="1" dirty="0">
              <a:solidFill>
                <a:srgbClr val="D6FBB0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9600" y="3429000"/>
            <a:ext cx="3657600" cy="2971800"/>
          </a:xfrm>
          <a:prstGeom prst="roundRect">
            <a:avLst>
              <a:gd name="adj" fmla="val 16667"/>
            </a:avLst>
          </a:prstGeom>
          <a:solidFill>
            <a:srgbClr val="00B8FF">
              <a:alpha val="1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 	   </a:t>
            </a:r>
            <a:r>
              <a:rPr lang="en-US" sz="2000" dirty="0" smtClean="0">
                <a:solidFill>
                  <a:srgbClr val="D6FBB0"/>
                </a:solidFill>
              </a:rPr>
              <a:t>FPGA</a:t>
            </a:r>
            <a:endParaRPr lang="en-US" sz="2000" dirty="0">
              <a:solidFill>
                <a:srgbClr val="D6FBB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5400000">
            <a:off x="2772407" y="3247393"/>
            <a:ext cx="911473" cy="6650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6">
              <a:alpha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5400000">
            <a:off x="1202441" y="3445759"/>
            <a:ext cx="911472" cy="26835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79646">
              <a:alpha val="75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410200" y="4876800"/>
            <a:ext cx="515457" cy="457200"/>
            <a:chOff x="3202630" y="3434379"/>
            <a:chExt cx="408475" cy="364768"/>
          </a:xfrm>
        </p:grpSpPr>
        <p:sp>
          <p:nvSpPr>
            <p:cNvPr id="11" name="Right Arrow 10"/>
            <p:cNvSpPr/>
            <p:nvPr/>
          </p:nvSpPr>
          <p:spPr>
            <a:xfrm rot="5442380">
              <a:off x="3224484" y="3412525"/>
              <a:ext cx="364768" cy="4084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BACC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 rot="42380">
              <a:off x="3285000" y="3434383"/>
              <a:ext cx="245085" cy="255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0" y="4953000"/>
            <a:ext cx="264450" cy="365382"/>
            <a:chOff x="392633" y="3459697"/>
            <a:chExt cx="209564" cy="329221"/>
          </a:xfrm>
        </p:grpSpPr>
        <p:sp>
          <p:nvSpPr>
            <p:cNvPr id="20" name="Right Arrow 19"/>
            <p:cNvSpPr/>
            <p:nvPr/>
          </p:nvSpPr>
          <p:spPr>
            <a:xfrm rot="16265019">
              <a:off x="332804" y="3519526"/>
              <a:ext cx="329221" cy="2095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BACC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4"/>
            <p:cNvSpPr/>
            <p:nvPr/>
          </p:nvSpPr>
          <p:spPr>
            <a:xfrm rot="21665019">
              <a:off x="433951" y="3522561"/>
              <a:ext cx="125738" cy="266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sp>
        <p:nvSpPr>
          <p:cNvPr id="22" name="Left Arrow 21"/>
          <p:cNvSpPr/>
          <p:nvPr/>
        </p:nvSpPr>
        <p:spPr>
          <a:xfrm rot="5400000">
            <a:off x="745241" y="3445759"/>
            <a:ext cx="911472" cy="26835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79646">
              <a:alpha val="75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>
            <a:off x="4648200" y="4876800"/>
            <a:ext cx="59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4876800"/>
            <a:ext cx="96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Q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038600" y="5943600"/>
            <a:ext cx="578063" cy="224646"/>
            <a:chOff x="3460558" y="4380490"/>
            <a:chExt cx="578063" cy="224646"/>
          </a:xfrm>
        </p:grpSpPr>
        <p:sp>
          <p:nvSpPr>
            <p:cNvPr id="38" name="Right Arrow 37"/>
            <p:cNvSpPr/>
            <p:nvPr/>
          </p:nvSpPr>
          <p:spPr>
            <a:xfrm rot="10833689">
              <a:off x="3460558" y="4380490"/>
              <a:ext cx="578063" cy="22464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BACC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4"/>
            <p:cNvSpPr/>
            <p:nvPr/>
          </p:nvSpPr>
          <p:spPr>
            <a:xfrm rot="21633689">
              <a:off x="3527950" y="4425749"/>
              <a:ext cx="510669" cy="134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33600" y="5562600"/>
            <a:ext cx="723698" cy="229347"/>
            <a:chOff x="1548336" y="4835500"/>
            <a:chExt cx="723698" cy="229347"/>
          </a:xfrm>
        </p:grpSpPr>
        <p:sp>
          <p:nvSpPr>
            <p:cNvPr id="41" name="Right Arrow 40"/>
            <p:cNvSpPr/>
            <p:nvPr/>
          </p:nvSpPr>
          <p:spPr>
            <a:xfrm rot="10826463">
              <a:off x="1548336" y="4835500"/>
              <a:ext cx="723698" cy="2293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BACC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4"/>
            <p:cNvSpPr/>
            <p:nvPr/>
          </p:nvSpPr>
          <p:spPr>
            <a:xfrm rot="21626463">
              <a:off x="1617139" y="4881634"/>
              <a:ext cx="654894" cy="137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33600" y="4572000"/>
            <a:ext cx="676021" cy="291427"/>
            <a:chOff x="1356715" y="3097020"/>
            <a:chExt cx="676021" cy="291427"/>
          </a:xfrm>
        </p:grpSpPr>
        <p:sp>
          <p:nvSpPr>
            <p:cNvPr id="44" name="Right Arrow 43"/>
            <p:cNvSpPr/>
            <p:nvPr/>
          </p:nvSpPr>
          <p:spPr>
            <a:xfrm rot="25637">
              <a:off x="1356715" y="3097020"/>
              <a:ext cx="676021" cy="29142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BACC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ight Arrow 4"/>
            <p:cNvSpPr/>
            <p:nvPr/>
          </p:nvSpPr>
          <p:spPr>
            <a:xfrm rot="25637">
              <a:off x="1356716" y="3154979"/>
              <a:ext cx="588593" cy="174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Resources Overview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29" name="Chart 28"/>
          <p:cNvGraphicFramePr/>
          <p:nvPr/>
        </p:nvGraphicFramePr>
        <p:xfrm>
          <a:off x="381000" y="990600"/>
          <a:ext cx="502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ontent Placeholder 17"/>
          <p:cNvSpPr>
            <a:spLocks noGrp="1"/>
          </p:cNvSpPr>
          <p:nvPr>
            <p:ph sz="half" idx="1"/>
          </p:nvPr>
        </p:nvSpPr>
        <p:spPr>
          <a:xfrm>
            <a:off x="5715000" y="1066800"/>
            <a:ext cx="2873375" cy="57912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Altera</a:t>
            </a:r>
            <a:r>
              <a:rPr lang="en-US" sz="1800" dirty="0" smtClean="0">
                <a:solidFill>
                  <a:srgbClr val="FFFFFF"/>
                </a:solidFill>
              </a:rPr>
              <a:t> Cyclone III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D6FBB0"/>
                </a:solidFill>
              </a:rPr>
              <a:t>24,624 Logic Elements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D6FBB0"/>
                </a:solidFill>
              </a:rPr>
              <a:t>132 Embedded Multipliers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D6FBB0"/>
                </a:solidFill>
              </a:rPr>
              <a:t>80 MHz Clock Rate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D6FBB0"/>
                </a:solidFill>
              </a:rPr>
              <a:t>16-bit arithmetic precision</a:t>
            </a:r>
          </a:p>
          <a:p>
            <a:pPr eaLnBrk="1">
              <a:buClr>
                <a:srgbClr val="DFFF44"/>
              </a:buClr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Test Signal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D6FBB0"/>
                </a:solidFill>
              </a:rPr>
              <a:t>1MHz QPSK Symbol Rate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D6FBB0"/>
                </a:solidFill>
              </a:rPr>
              <a:t>8x Oversampled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D6FBB0"/>
                </a:solidFill>
              </a:rPr>
              <a:t>78 dB SNR</a:t>
            </a:r>
          </a:p>
        </p:txBody>
      </p:sp>
      <p:sp>
        <p:nvSpPr>
          <p:cNvPr id="5" name="Content Placeholder 17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762000" cy="4572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59%</a:t>
            </a:r>
          </a:p>
        </p:txBody>
      </p:sp>
      <p:sp>
        <p:nvSpPr>
          <p:cNvPr id="6" name="Content Placeholder 17"/>
          <p:cNvSpPr>
            <a:spLocks noGrp="1"/>
          </p:cNvSpPr>
          <p:nvPr/>
        </p:nvSpPr>
        <p:spPr bwMode="auto">
          <a:xfrm>
            <a:off x="3200400" y="388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buFont typeface="Arial" pitchFamily="29" charset="0"/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6%</a:t>
            </a:r>
          </a:p>
        </p:txBody>
      </p:sp>
      <p:sp>
        <p:nvSpPr>
          <p:cNvPr id="7" name="Content Placeholder 17"/>
          <p:cNvSpPr>
            <a:spLocks noGrp="1"/>
          </p:cNvSpPr>
          <p:nvPr/>
        </p:nvSpPr>
        <p:spPr bwMode="auto">
          <a:xfrm>
            <a:off x="2743200" y="4495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>
              <a:buFont typeface="Arial" pitchFamily="29" charset="0"/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9" name="Pie 8"/>
          <p:cNvSpPr/>
          <p:nvPr/>
        </p:nvSpPr>
        <p:spPr>
          <a:xfrm>
            <a:off x="4114800" y="2286000"/>
            <a:ext cx="76200" cy="45719"/>
          </a:xfrm>
          <a:prstGeom prst="p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</a:rPr>
              <a:t>Test Results</a:t>
            </a:r>
            <a:endParaRPr lang="en-US" sz="3600" dirty="0">
              <a:solidFill>
                <a:srgbClr val="DFFF44"/>
              </a:solidFill>
            </a:endParaRPr>
          </a:p>
        </p:txBody>
      </p:sp>
      <p:sp>
        <p:nvSpPr>
          <p:cNvPr id="3" name="Content Placeholder 17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200400" cy="4572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Test Time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752600"/>
          <a:ext cx="7010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Test Time</a:t>
                      </a:r>
                      <a:endParaRPr lang="en-US" sz="2000" dirty="0"/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MATLAB </a:t>
                      </a:r>
                      <a:r>
                        <a:rPr lang="en-US" sz="2000" dirty="0" err="1" smtClean="0">
                          <a:solidFill>
                            <a:srgbClr val="D6FBB0"/>
                          </a:solidFill>
                        </a:rPr>
                        <a:t>w</a:t>
                      </a:r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/ Intel Core 2 Duo</a:t>
                      </a:r>
                      <a:r>
                        <a:rPr lang="en-US" sz="2000" baseline="0" dirty="0" smtClean="0">
                          <a:solidFill>
                            <a:srgbClr val="D6FBB0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D6FBB0"/>
                          </a:solidFill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D6FBB0"/>
                          </a:solidFill>
                        </a:rPr>
                        <a:t>100 EVM samples)</a:t>
                      </a:r>
                      <a:endParaRPr lang="en-US" sz="14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105 ms</a:t>
                      </a: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Optimized EVM Production Test *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50</a:t>
                      </a:r>
                      <a:r>
                        <a:rPr lang="en-US" sz="2000" baseline="0" dirty="0" smtClean="0">
                          <a:solidFill>
                            <a:srgbClr val="D6FBB0"/>
                          </a:solidFill>
                        </a:rPr>
                        <a:t> ms</a:t>
                      </a:r>
                      <a:endParaRPr lang="en-US" sz="2000" dirty="0" smtClean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NI</a:t>
                      </a:r>
                      <a:r>
                        <a:rPr lang="en-US" sz="2000" baseline="0" dirty="0" smtClean="0">
                          <a:solidFill>
                            <a:srgbClr val="D6FBB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PXI Vector Analyzer</a:t>
                      </a:r>
                      <a:r>
                        <a:rPr lang="en-US" sz="2000" baseline="0" dirty="0" smtClean="0">
                          <a:solidFill>
                            <a:srgbClr val="D6FBB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D6FBB0"/>
                          </a:solidFill>
                        </a:rPr>
                        <a:t>multicore</a:t>
                      </a:r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 PC)**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8 ms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FPGA Solution </a:t>
                      </a:r>
                      <a:r>
                        <a:rPr lang="en-US" sz="1400" dirty="0" smtClean="0">
                          <a:solidFill>
                            <a:srgbClr val="D6FBB0"/>
                          </a:solidFill>
                        </a:rPr>
                        <a:t>(100 EVM samples)</a:t>
                      </a:r>
                      <a:endParaRPr lang="en-US" sz="14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0.4</a:t>
                      </a:r>
                      <a:r>
                        <a:rPr lang="en-US" sz="2000" baseline="0" dirty="0" smtClean="0">
                          <a:solidFill>
                            <a:srgbClr val="D6FBB0"/>
                          </a:solidFill>
                        </a:rPr>
                        <a:t> ms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4267200"/>
          <a:ext cx="7010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133600"/>
                <a:gridCol w="1524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QPSK Signal</a:t>
                      </a:r>
                      <a:endParaRPr lang="en-US" sz="2000" dirty="0"/>
                    </a:p>
                  </a:txBody>
                  <a:tcPr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Reference EVM</a:t>
                      </a:r>
                      <a:endParaRPr lang="en-US" sz="2000" dirty="0"/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FPGA EVM</a:t>
                      </a:r>
                      <a:endParaRPr lang="en-US" sz="2000" dirty="0"/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Error</a:t>
                      </a:r>
                      <a:endParaRPr lang="en-US" sz="2000" dirty="0"/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Alpha=0.1</a:t>
                      </a: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3.67%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3.58%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-0.09%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Alpha=0.2</a:t>
                      </a: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3.84%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3.53%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-0.31%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Alpha=0.3</a:t>
                      </a: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3.93%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4.04%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0.11%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Alpha=0.4</a:t>
                      </a: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3.91%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3.85%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-0.06%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Alpha=0.5</a:t>
                      </a: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3.90%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4.18%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6FBB0"/>
                          </a:solidFill>
                        </a:rPr>
                        <a:t>0.28%</a:t>
                      </a:r>
                      <a:endParaRPr lang="en-US" sz="2000" dirty="0">
                        <a:solidFill>
                          <a:srgbClr val="D6FBB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17"/>
          <p:cNvSpPr>
            <a:spLocks noGrp="1"/>
          </p:cNvSpPr>
          <p:nvPr>
            <p:ph sz="half" idx="1"/>
          </p:nvPr>
        </p:nvSpPr>
        <p:spPr>
          <a:xfrm>
            <a:off x="762000" y="3810000"/>
            <a:ext cx="3200400" cy="4572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Test Accuracy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</a:rPr>
              <a:t>Conclusion</a:t>
            </a:r>
            <a:endParaRPr lang="en-US" sz="3600" dirty="0">
              <a:solidFill>
                <a:srgbClr val="DFFF44"/>
              </a:solidFill>
            </a:endParaRPr>
          </a:p>
        </p:txBody>
      </p:sp>
      <p:sp>
        <p:nvSpPr>
          <p:cNvPr id="3" name="Content Placeholder 17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131175" cy="56388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sz="1900" dirty="0" smtClean="0">
                <a:solidFill>
                  <a:srgbClr val="FFFFFF"/>
                </a:solidFill>
              </a:rPr>
              <a:t>Overview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900" dirty="0" smtClean="0">
                <a:solidFill>
                  <a:srgbClr val="D6FBB0"/>
                </a:solidFill>
              </a:rPr>
              <a:t>Presented approach using FPGA co-processor to improve test time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900" dirty="0" smtClean="0">
                <a:solidFill>
                  <a:srgbClr val="D6FBB0"/>
                </a:solidFill>
              </a:rPr>
              <a:t>Identified &amp; characterized critical DSP 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900" dirty="0" smtClean="0">
                <a:solidFill>
                  <a:srgbClr val="D6FBB0"/>
                </a:solidFill>
              </a:rPr>
              <a:t>Development path for optimized speed and measurement precision </a:t>
            </a:r>
            <a:r>
              <a:rPr lang="en-US" sz="1900" dirty="0" err="1" smtClean="0">
                <a:solidFill>
                  <a:srgbClr val="D6FBB0"/>
                </a:solidFill>
                <a:sym typeface="Wingdings"/>
              </a:rPr>
              <a:t></a:t>
            </a:r>
            <a:r>
              <a:rPr lang="en-US" sz="1900" dirty="0" smtClean="0">
                <a:solidFill>
                  <a:srgbClr val="D6FBB0"/>
                </a:solidFill>
              </a:rPr>
              <a:t> EVM accuracy within less than 1% 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900" dirty="0" smtClean="0">
                <a:solidFill>
                  <a:srgbClr val="D6FBB0"/>
                </a:solidFill>
              </a:rPr>
              <a:t>10x reduction in test time </a:t>
            </a:r>
          </a:p>
          <a:p>
            <a:pPr eaLnBrk="1">
              <a:buClr>
                <a:srgbClr val="DFFF44"/>
              </a:buClr>
              <a:buNone/>
            </a:pPr>
            <a:r>
              <a:rPr lang="en-US" sz="1900" dirty="0" smtClean="0">
                <a:solidFill>
                  <a:srgbClr val="FFFFFF"/>
                </a:solidFill>
              </a:rPr>
              <a:t>Future Work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900" dirty="0" smtClean="0">
                <a:solidFill>
                  <a:srgbClr val="D6FBB0"/>
                </a:solidFill>
              </a:rPr>
              <a:t>Expand optimization to symbol timing recovery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sz="1900" dirty="0" smtClean="0">
                <a:solidFill>
                  <a:srgbClr val="D6FBB0"/>
                </a:solidFill>
              </a:rPr>
              <a:t>EVM test on standards: </a:t>
            </a:r>
            <a:r>
              <a:rPr lang="en-US" sz="1900" dirty="0" err="1" smtClean="0">
                <a:solidFill>
                  <a:srgbClr val="D6FBB0"/>
                </a:solidFill>
              </a:rPr>
              <a:t>WiFi</a:t>
            </a:r>
            <a:r>
              <a:rPr lang="en-US" sz="1900" dirty="0" smtClean="0">
                <a:solidFill>
                  <a:srgbClr val="D6FBB0"/>
                </a:solidFill>
              </a:rPr>
              <a:t>, Bluetooth, etc.</a:t>
            </a:r>
          </a:p>
          <a:p>
            <a:pPr eaLnBrk="1">
              <a:buClr>
                <a:srgbClr val="DFFF44"/>
              </a:buClr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Reference Slide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4" descr="HistArray_EVMvsFilterMismat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7848600" cy="5064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Reference Slide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4" descr="HistSamp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3581400" cy="2571539"/>
          </a:xfrm>
          <a:prstGeom prst="rect">
            <a:avLst/>
          </a:prstGeom>
        </p:spPr>
      </p:pic>
      <p:pic>
        <p:nvPicPr>
          <p:cNvPr id="6" name="Picture 5" descr="HistSamp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295400"/>
            <a:ext cx="3505200" cy="2568132"/>
          </a:xfrm>
          <a:prstGeom prst="rect">
            <a:avLst/>
          </a:prstGeom>
        </p:spPr>
      </p:pic>
      <p:pic>
        <p:nvPicPr>
          <p:cNvPr id="8" name="Picture 7" descr="HistSamp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038600"/>
            <a:ext cx="3505200" cy="2502692"/>
          </a:xfrm>
          <a:prstGeom prst="rect">
            <a:avLst/>
          </a:prstGeom>
        </p:spPr>
      </p:pic>
      <p:pic>
        <p:nvPicPr>
          <p:cNvPr id="9" name="Picture 8" descr="HistSamp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038600"/>
            <a:ext cx="3505200" cy="25159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</a:rPr>
              <a:t>Reference Slide</a:t>
            </a:r>
            <a:endParaRPr lang="en-US" sz="3600" dirty="0">
              <a:solidFill>
                <a:srgbClr val="DFFF44"/>
              </a:solidFill>
            </a:endParaRPr>
          </a:p>
        </p:txBody>
      </p:sp>
      <p:pic>
        <p:nvPicPr>
          <p:cNvPr id="5" name="Picture 4" descr="Screenshot-3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91400" cy="52499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</a:rPr>
              <a:t>Reference Slide</a:t>
            </a:r>
            <a:endParaRPr lang="en-US" sz="3600" dirty="0">
              <a:solidFill>
                <a:srgbClr val="DFFF44"/>
              </a:solidFill>
            </a:endParaRPr>
          </a:p>
        </p:txBody>
      </p:sp>
      <p:pic>
        <p:nvPicPr>
          <p:cNvPr id="4" name="Picture 3" descr="Screenshot-5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15200" cy="5227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</a:rPr>
              <a:t>Ref Slide: Filter mismatch</a:t>
            </a:r>
            <a:endParaRPr lang="en-US" sz="3600" dirty="0">
              <a:solidFill>
                <a:srgbClr val="DFFF44"/>
              </a:solidFill>
            </a:endParaRPr>
          </a:p>
        </p:txBody>
      </p:sp>
      <p:pic>
        <p:nvPicPr>
          <p:cNvPr id="4" name="Picture 3" descr="FiltCompAlteravsMatl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7543800" cy="55683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Presentation Outline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7" name="Content Placeholder 17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7978775" cy="6019800"/>
          </a:xfrm>
        </p:spPr>
        <p:txBody>
          <a:bodyPr>
            <a:noAutofit/>
          </a:bodyPr>
          <a:lstStyle/>
          <a:p>
            <a:pPr>
              <a:buClr>
                <a:srgbClr val="DFFF44"/>
              </a:buClr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Background</a:t>
            </a:r>
          </a:p>
          <a:p>
            <a:pPr lvl="1">
              <a:buClr>
                <a:srgbClr val="DFFF44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Modulated Signals</a:t>
            </a:r>
          </a:p>
          <a:p>
            <a:pPr lvl="1">
              <a:buClr>
                <a:srgbClr val="DFFF44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I/Q Constellation Analysis</a:t>
            </a:r>
          </a:p>
          <a:p>
            <a:pPr lvl="1">
              <a:buClr>
                <a:srgbClr val="DFFF44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EVM</a:t>
            </a:r>
          </a:p>
          <a:p>
            <a:pPr>
              <a:buClr>
                <a:srgbClr val="DFFF44"/>
              </a:buClr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Motivation for EVM on </a:t>
            </a:r>
            <a:r>
              <a:rPr lang="en-US" dirty="0" smtClean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FPGA</a:t>
            </a:r>
            <a:endParaRPr lang="en-US" dirty="0" smtClean="0">
              <a:solidFill>
                <a:srgbClr val="FFFFFF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Clr>
                <a:srgbClr val="DFFF44"/>
              </a:buClr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Experimental Findings</a:t>
            </a:r>
          </a:p>
          <a:p>
            <a:pPr lvl="1">
              <a:buClr>
                <a:srgbClr val="DFFF44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Identify </a:t>
            </a:r>
            <a:r>
              <a:rPr lang="en-US" sz="2000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critical DSP components for EVM</a:t>
            </a:r>
          </a:p>
          <a:p>
            <a:pPr lvl="1">
              <a:buClr>
                <a:srgbClr val="DFFF44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Quantify errors and impairments in process that effect EVM accuracy</a:t>
            </a:r>
          </a:p>
          <a:p>
            <a:pPr lvl="1">
              <a:buClr>
                <a:srgbClr val="DFFF44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Optimize design constraints for FPGA approach to minimize error</a:t>
            </a:r>
          </a:p>
          <a:p>
            <a:pPr>
              <a:buClr>
                <a:srgbClr val="DFFF44"/>
              </a:buClr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Test Case</a:t>
            </a:r>
          </a:p>
          <a:p>
            <a:pPr>
              <a:buClr>
                <a:srgbClr val="DFFF44"/>
              </a:buClr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Conclusion</a:t>
            </a:r>
          </a:p>
          <a:p>
            <a:pPr lvl="1">
              <a:buClr>
                <a:srgbClr val="DFFF44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D6FBB0"/>
                </a:solidFill>
                <a:ea typeface="ＭＳ Ｐゴシック" pitchFamily="-108" charset="-128"/>
                <a:cs typeface="ＭＳ Ｐゴシック" pitchFamily="-108" charset="-128"/>
              </a:rPr>
              <a:t>Future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Background: Modulation 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4" descr="Fix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686800" cy="518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>
            <a:off x="1066800" y="1981200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019300" y="2095500"/>
            <a:ext cx="609600" cy="2286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3124200" y="2133599"/>
            <a:ext cx="304800" cy="3952061"/>
          </a:xfrm>
          <a:prstGeom prst="leftBrace">
            <a:avLst>
              <a:gd name="adj1" fmla="val 8333"/>
              <a:gd name="adj2" fmla="val 28085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Background: I/Q Translation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5" name="Picture 7" descr="16_QAM_con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4124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5"/>
          <p:cNvSpPr/>
          <p:nvPr/>
        </p:nvSpPr>
        <p:spPr>
          <a:xfrm>
            <a:off x="4572000" y="1524000"/>
            <a:ext cx="457200" cy="3733799"/>
          </a:xfrm>
          <a:prstGeom prst="leftBrace">
            <a:avLst>
              <a:gd name="adj1" fmla="val 8333"/>
              <a:gd name="adj2" fmla="val 24370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Curved Up Arrow 16"/>
          <p:cNvSpPr/>
          <p:nvPr/>
        </p:nvSpPr>
        <p:spPr>
          <a:xfrm>
            <a:off x="3505200" y="5715000"/>
            <a:ext cx="3581400" cy="729593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ight Arrow 17"/>
          <p:cNvSpPr/>
          <p:nvPr/>
        </p:nvSpPr>
        <p:spPr>
          <a:xfrm>
            <a:off x="4267200" y="2286000"/>
            <a:ext cx="381000" cy="3048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 descr="Fix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4126651" cy="4138842"/>
          </a:xfrm>
          <a:prstGeom prst="rect">
            <a:avLst/>
          </a:prstGeom>
        </p:spPr>
      </p:pic>
      <p:sp>
        <p:nvSpPr>
          <p:cNvPr id="20" name="Left Brace 19"/>
          <p:cNvSpPr/>
          <p:nvPr/>
        </p:nvSpPr>
        <p:spPr>
          <a:xfrm rot="16200000">
            <a:off x="6743700" y="3619501"/>
            <a:ext cx="457200" cy="3733799"/>
          </a:xfrm>
          <a:prstGeom prst="leftBrace">
            <a:avLst>
              <a:gd name="adj1" fmla="val 8333"/>
              <a:gd name="adj2" fmla="val 48081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Computing EVM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6" name="Picture 8" descr="Screenshot-5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5437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/>
          <p:nvPr/>
        </p:nvGrpSpPr>
        <p:grpSpPr>
          <a:xfrm>
            <a:off x="6553200" y="1676400"/>
            <a:ext cx="2386584" cy="2386584"/>
            <a:chOff x="3270139" y="2876704"/>
            <a:chExt cx="2386584" cy="2386584"/>
          </a:xfrm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</p:grpSpPr>
        <p:sp>
          <p:nvSpPr>
            <p:cNvPr id="8" name="Oval 7"/>
            <p:cNvSpPr/>
            <p:nvPr/>
          </p:nvSpPr>
          <p:spPr>
            <a:xfrm>
              <a:off x="3270139" y="2876704"/>
              <a:ext cx="2386584" cy="2386584"/>
            </a:xfrm>
            <a:prstGeom prst="ellipse">
              <a:avLst/>
            </a:prstGeom>
            <a:blipFill dpi="0" rotWithShape="0">
              <a:blip r:embed="rId4">
                <a:alphaModFix amt="78000"/>
              </a:blip>
              <a:srcRect/>
              <a:stretch>
                <a:fillRect/>
              </a:stretch>
            </a:blip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619646" y="3226211"/>
              <a:ext cx="1687570" cy="1687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" tIns="41275" rIns="41275" bIns="4127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500" b="1" dirty="0"/>
            </a:p>
          </p:txBody>
        </p:sp>
      </p:grpSp>
      <p:sp>
        <p:nvSpPr>
          <p:cNvPr id="10" name="Left Arrow 9"/>
          <p:cNvSpPr/>
          <p:nvPr/>
        </p:nvSpPr>
        <p:spPr>
          <a:xfrm rot="10800000">
            <a:off x="5715000" y="2667000"/>
            <a:ext cx="666750" cy="52863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eft Arrow 11"/>
          <p:cNvSpPr/>
          <p:nvPr/>
        </p:nvSpPr>
        <p:spPr>
          <a:xfrm rot="17744863">
            <a:off x="6434224" y="4259477"/>
            <a:ext cx="990600" cy="52705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12" descr="EVMeqnPresFor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257800"/>
            <a:ext cx="6477000" cy="1377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Scope of Measurement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914400"/>
          <a:ext cx="8839200" cy="5791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35052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EVM Measurement Overview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1" name="Picture 10" descr="Picture 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534401" cy="2072872"/>
          </a:xfrm>
          <a:prstGeom prst="rect">
            <a:avLst/>
          </a:prstGeom>
        </p:spPr>
      </p:pic>
      <p:sp>
        <p:nvSpPr>
          <p:cNvPr id="12" name="Content Placeholder 17"/>
          <p:cNvSpPr>
            <a:spLocks noGrp="1"/>
          </p:cNvSpPr>
          <p:nvPr>
            <p:ph sz="half" idx="1"/>
          </p:nvPr>
        </p:nvSpPr>
        <p:spPr>
          <a:xfrm>
            <a:off x="304800" y="3429000"/>
            <a:ext cx="8534400" cy="30480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Difficulties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EVM is a computationally intensive test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Need lots of averaging to produce repeatable results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Requires high fidelity in the ATE receive path: hardware &amp; DSP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Need approach that optimizes accuracy and test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5"/>
          <p:cNvSpPr txBox="1">
            <a:spLocks/>
          </p:cNvSpPr>
          <p:nvPr/>
        </p:nvSpPr>
        <p:spPr bwMode="auto">
          <a:xfrm>
            <a:off x="381000" y="2895600"/>
            <a:ext cx="830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-108" charset="2"/>
              <a:buNone/>
            </a:pPr>
            <a:endParaRPr lang="en-US" sz="4000">
              <a:latin typeface="Century Gothic" pitchFamily="-108" charset="0"/>
            </a:endParaRPr>
          </a:p>
        </p:txBody>
      </p:sp>
      <p:sp>
        <p:nvSpPr>
          <p:cNvPr id="44036" name="Title 1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18450" cy="788987"/>
          </a:xfrm>
        </p:spPr>
        <p:txBody>
          <a:bodyPr/>
          <a:lstStyle/>
          <a:p>
            <a:r>
              <a:rPr lang="en-US" sz="3600" dirty="0" smtClean="0">
                <a:solidFill>
                  <a:srgbClr val="DFFF44"/>
                </a:solidFill>
                <a:ea typeface="ＭＳ Ｐゴシック" pitchFamily="-108" charset="-128"/>
                <a:cs typeface="ＭＳ Ｐゴシック" pitchFamily="-108" charset="-128"/>
              </a:rPr>
              <a:t>Prior Work</a:t>
            </a:r>
            <a:endParaRPr lang="en-US" sz="3600" dirty="0">
              <a:solidFill>
                <a:srgbClr val="DFFF4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7" name="Content Placeholder 17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382000" cy="4800600"/>
          </a:xfrm>
        </p:spPr>
        <p:txBody>
          <a:bodyPr>
            <a:noAutofit/>
          </a:bodyPr>
          <a:lstStyle/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Model-based EVM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Extract EVM for distortion tests:  AM-AM/AM-PM, IMD, IP3, SNR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Optimized test vectors and pass/fail boundaries</a:t>
            </a:r>
          </a:p>
          <a:p>
            <a:pPr eaLnBrk="1">
              <a:buFont typeface="Arial" pitchFamily="29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Delta EVM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Bypass demodulation stages by direct subtraction of test signal from measured DUT signal  </a:t>
            </a:r>
          </a:p>
          <a:p>
            <a:pPr eaLnBrk="1">
              <a:buClr>
                <a:srgbClr val="DFFF44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FPGA-based Synthetic Instruments</a:t>
            </a:r>
          </a:p>
          <a:p>
            <a:pPr eaLnBrk="1">
              <a:buClr>
                <a:srgbClr val="DFFF44"/>
              </a:buClr>
              <a:buFont typeface="Arial"/>
              <a:buChar char="•"/>
            </a:pPr>
            <a:r>
              <a:rPr lang="en-US" dirty="0" smtClean="0">
                <a:solidFill>
                  <a:srgbClr val="D6FBB0"/>
                </a:solidFill>
              </a:rPr>
              <a:t>Synthesizing DSP elements in reconfigurable, high-speed FPGA logic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wir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wi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Swirl.pot</Template>
  <TotalTime>0</TotalTime>
  <Words>1977</Words>
  <Application>Microsoft Macintosh PowerPoint</Application>
  <PresentationFormat>On-screen Show (4:3)</PresentationFormat>
  <Paragraphs>336</Paragraphs>
  <Slides>28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Swirl</vt:lpstr>
      <vt:lpstr>Twilight</vt:lpstr>
      <vt:lpstr>Slide 1</vt:lpstr>
      <vt:lpstr>Purpose</vt:lpstr>
      <vt:lpstr>Presentation Outline</vt:lpstr>
      <vt:lpstr>Background: Modulation </vt:lpstr>
      <vt:lpstr>Background: I/Q Translation</vt:lpstr>
      <vt:lpstr>Computing EVM</vt:lpstr>
      <vt:lpstr>Scope of Measurement</vt:lpstr>
      <vt:lpstr>EVM Measurement Overview</vt:lpstr>
      <vt:lpstr>Prior Work</vt:lpstr>
      <vt:lpstr>FPGA-based DSP Advantages</vt:lpstr>
      <vt:lpstr>Why Focus on Filter?</vt:lpstr>
      <vt:lpstr>Filter Mismatch</vt:lpstr>
      <vt:lpstr>Instantaneous EVM vs. Filter Error</vt:lpstr>
      <vt:lpstr>EVM vs. Filter Mismatch Error</vt:lpstr>
      <vt:lpstr>Filter Order</vt:lpstr>
      <vt:lpstr>Filter Order vs. Recovered Symbols</vt:lpstr>
      <vt:lpstr>EVM vs. Filter Order</vt:lpstr>
      <vt:lpstr>Fixed-Point Effects</vt:lpstr>
      <vt:lpstr>Summary of Optimization</vt:lpstr>
      <vt:lpstr>Test Case:  System Overview</vt:lpstr>
      <vt:lpstr>Resources Overview</vt:lpstr>
      <vt:lpstr>Test Results</vt:lpstr>
      <vt:lpstr>Conclusion</vt:lpstr>
      <vt:lpstr>Reference Slide</vt:lpstr>
      <vt:lpstr>Reference Slide</vt:lpstr>
      <vt:lpstr>Reference Slide</vt:lpstr>
      <vt:lpstr>Reference Slide</vt:lpstr>
      <vt:lpstr>Ref Slide: Filter mismatch</vt:lpstr>
    </vt:vector>
  </TitlesOfParts>
  <Manager/>
  <Company>University of Florida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Devin Morris</dc:creator>
  <cp:keywords/>
  <dc:description/>
  <cp:lastModifiedBy/>
  <cp:revision>1</cp:revision>
  <dcterms:created xsi:type="dcterms:W3CDTF">2010-10-06T21:02:37Z</dcterms:created>
  <dcterms:modified xsi:type="dcterms:W3CDTF">2010-10-06T21:04:58Z</dcterms:modified>
  <cp:category/>
</cp:coreProperties>
</file>